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handoutMasterIdLst>
    <p:handoutMasterId r:id="rId38"/>
  </p:handoutMasterIdLst>
  <p:sldIdLst>
    <p:sldId id="287" r:id="rId2"/>
    <p:sldId id="295" r:id="rId3"/>
    <p:sldId id="296" r:id="rId4"/>
    <p:sldId id="297" r:id="rId5"/>
    <p:sldId id="318" r:id="rId6"/>
    <p:sldId id="298" r:id="rId7"/>
    <p:sldId id="299" r:id="rId8"/>
    <p:sldId id="300" r:id="rId9"/>
    <p:sldId id="330" r:id="rId10"/>
    <p:sldId id="301" r:id="rId11"/>
    <p:sldId id="302" r:id="rId12"/>
    <p:sldId id="303" r:id="rId13"/>
    <p:sldId id="304" r:id="rId14"/>
    <p:sldId id="305" r:id="rId15"/>
    <p:sldId id="307" r:id="rId16"/>
    <p:sldId id="308" r:id="rId17"/>
    <p:sldId id="309" r:id="rId18"/>
    <p:sldId id="310" r:id="rId19"/>
    <p:sldId id="311" r:id="rId20"/>
    <p:sldId id="312" r:id="rId21"/>
    <p:sldId id="313" r:id="rId22"/>
    <p:sldId id="315" r:id="rId23"/>
    <p:sldId id="319" r:id="rId24"/>
    <p:sldId id="320" r:id="rId25"/>
    <p:sldId id="321" r:id="rId26"/>
    <p:sldId id="332" r:id="rId27"/>
    <p:sldId id="322" r:id="rId28"/>
    <p:sldId id="323" r:id="rId29"/>
    <p:sldId id="324" r:id="rId30"/>
    <p:sldId id="325" r:id="rId31"/>
    <p:sldId id="326" r:id="rId32"/>
    <p:sldId id="327" r:id="rId33"/>
    <p:sldId id="329" r:id="rId34"/>
    <p:sldId id="331" r:id="rId35"/>
    <p:sldId id="294" r:id="rId36"/>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showGuides="1">
      <p:cViewPr>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t>‹#›</a:t>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t>4/18/2024</a:t>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val="29011430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86210308"/>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901128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332470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51C86-A3FB-4FF3-834F-9A2C42A39D84}"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9AF571-6663-47B8-87B3-4C8056898FA6}"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2F8A90-19C8-435C-AF8F-C568248F5C90}"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2BFDD-318A-4E21-AC29-900BE1C74ED0}"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132172-9B6D-4243-8D5A-F49BAA0E58E3}"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B94F02-70D5-4DE4-9612-EA469BE728CD}" type="datetime4">
              <a:rPr lang="en-US" smtClean="0"/>
              <a:t>April 18, 2024</a:t>
            </a:fld>
            <a:endParaRPr lang="en-US"/>
          </a:p>
        </p:txBody>
      </p:sp>
      <p:sp>
        <p:nvSpPr>
          <p:cNvPr id="6" name="Footer Placeholder 5"/>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105808D-28B8-40B5-8548-17BAA39053DC}" type="datetime4">
              <a:rPr lang="en-US" smtClean="0"/>
              <a:t>April 18, 2024</a:t>
            </a:fld>
            <a:endParaRPr lang="en-US"/>
          </a:p>
        </p:txBody>
      </p:sp>
      <p:sp>
        <p:nvSpPr>
          <p:cNvPr id="11" name="Footer Placeholder 10"/>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5A0734-5448-4C0C-9EE7-9B2477FC535C}" type="datetime4">
              <a:rPr lang="en-US" smtClean="0"/>
              <a:t>April 18, 2024</a:t>
            </a:fld>
            <a:endParaRPr lang="en-US"/>
          </a:p>
        </p:txBody>
      </p:sp>
      <p:sp>
        <p:nvSpPr>
          <p:cNvPr id="4" name="Footer Placeholder 3"/>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D6A5E3C-C660-4589-9E8A-B95EE20D25CD}"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B2C58E07-F568-42C8-8A4E-D8093D33A98F}" type="datetime4">
              <a:rPr lang="en-US" smtClean="0"/>
              <a:t>April 18,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US" smtClean="0"/>
              <a:t>DEPARTMENT OF COMPUTER SCIENCE &amp; ENGINEERING   / Voice Control - Home Automation</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7FC878B1-227F-431B-85C7-37D01F7D99AD}" type="datetime4">
              <a:rPr lang="en-US" smtClean="0"/>
              <a:t>April 18, 2024</a:t>
            </a:fld>
            <a:endParaRPr lang="en-US"/>
          </a:p>
        </p:txBody>
      </p:sp>
      <p:sp>
        <p:nvSpPr>
          <p:cNvPr id="6" name="Footer Placeholder 5"/>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4CEDBA48-1D52-4DEE-8F63-9133113526E6}" type="datetime4">
              <a:rPr lang="en-US" smtClean="0"/>
              <a:t>April 18,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US" smtClean="0"/>
              <a:t>DEPARTMENT OF COMPUTER SCIENCE &amp; ENGINEERING   / Voice Control - Home Automation</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youtu.be/Fj02iTrWUx0?si=0oKwjm_FE9bAG_HS" TargetMode="External"/><Relationship Id="rId7" Type="http://schemas.openxmlformats.org/officeDocument/2006/relationships/image" Target="../media/image29.png"/><Relationship Id="rId2" Type="http://schemas.openxmlformats.org/officeDocument/2006/relationships/hyperlink" Target="https://youtu.be/vgoX_m6Mkko?si=dmSJxdbnZCEtP3cK" TargetMode="External"/><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hyperlink" Target="https://www.arduino.cc/en/Guide/ArduinoNano" TargetMode="External"/><Relationship Id="rId4" Type="http://schemas.openxmlformats.org/officeDocument/2006/relationships/hyperlink" Target="https://networksimulationtools.com/iot-network-simulato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4" name="Footer Placeholder 3"/>
          <p:cNvSpPr>
            <a:spLocks noGrp="1"/>
          </p:cNvSpPr>
          <p:nvPr>
            <p:ph type="ftr" sz="quarter" idx="11"/>
          </p:nvPr>
        </p:nvSpPr>
        <p:spPr/>
        <p:txBody>
          <a:bodyPr/>
          <a:lstStyle/>
          <a:p>
            <a:r>
              <a:rPr lang="en-US" smtClean="0"/>
              <a:t>DEPARTMENT OF COMPUTER SCIENCE &amp; ENGINEERING   / Voice Control - Home Automation</a:t>
            </a:r>
            <a:endParaRPr lang="en-IN" dirty="0"/>
          </a:p>
        </p:txBody>
      </p:sp>
      <p:sp>
        <p:nvSpPr>
          <p:cNvPr id="5" name="Date Placeholder 4"/>
          <p:cNvSpPr>
            <a:spLocks noGrp="1"/>
          </p:cNvSpPr>
          <p:nvPr>
            <p:ph type="dt" sz="half" idx="10"/>
          </p:nvPr>
        </p:nvSpPr>
        <p:spPr/>
        <p:txBody>
          <a:bodyPr/>
          <a:lstStyle/>
          <a:p>
            <a:fld id="{3337EC41-C2A0-42F8-A419-043835EED833}" type="datetime4">
              <a:rPr lang="en-US" smtClean="0"/>
              <a:t>April 18, 2024</a:t>
            </a:fld>
            <a:endParaRPr lang="en-US"/>
          </a:p>
        </p:txBody>
      </p:sp>
      <p:pic>
        <p:nvPicPr>
          <p:cNvPr id="13" name="Picture 2" descr="C:\Users\Sharad\Desktop\Logo-Final-A veltech.png"/>
          <p:cNvPicPr>
            <a:picLocks noChangeAspect="1" noChangeArrowheads="1"/>
          </p:cNvPicPr>
          <p:nvPr/>
        </p:nvPicPr>
        <p:blipFill>
          <a:blip r:embed="rId4"/>
          <a:srcRect/>
          <a:stretch>
            <a:fillRect/>
          </a:stretch>
        </p:blipFill>
        <p:spPr bwMode="auto">
          <a:xfrm>
            <a:off x="15597269" y="293828"/>
            <a:ext cx="1160907" cy="1223246"/>
          </a:xfrm>
          <a:prstGeom prst="rect">
            <a:avLst/>
          </a:prstGeom>
          <a:noFill/>
        </p:spPr>
      </p:pic>
      <p:sp>
        <p:nvSpPr>
          <p:cNvPr id="25" name="Rectangle 21"/>
          <p:cNvSpPr/>
          <p:nvPr/>
        </p:nvSpPr>
        <p:spPr>
          <a:xfrm>
            <a:off x="602672" y="2009983"/>
            <a:ext cx="17415164" cy="2842895"/>
          </a:xfrm>
          <a:prstGeom prst="rect">
            <a:avLst/>
          </a:prstGeom>
        </p:spPr>
        <p:txBody>
          <a:bodyPr wrap="square">
            <a:spAutoFit/>
          </a:bodyPr>
          <a:lstStyle/>
          <a:p>
            <a:pPr marL="12065" marR="5080" algn="ctr">
              <a:lnSpc>
                <a:spcPct val="102000"/>
              </a:lnSpc>
              <a:spcBef>
                <a:spcPts val="70"/>
              </a:spcBef>
            </a:pPr>
            <a:r>
              <a:rPr lang="en-IN" sz="2000" b="1" spc="-25" dirty="0">
                <a:latin typeface="Times New Roman" panose="02020603050405020304" pitchFamily="18" charset="0"/>
                <a:cs typeface="Times New Roman" panose="02020603050405020304" pitchFamily="18" charset="0"/>
              </a:rPr>
              <a:t>DEPARTMENT </a:t>
            </a:r>
            <a:r>
              <a:rPr lang="en-IN" sz="2000" b="1" spc="-5" dirty="0">
                <a:latin typeface="Times New Roman" panose="02020603050405020304" pitchFamily="18" charset="0"/>
                <a:cs typeface="Times New Roman" panose="02020603050405020304" pitchFamily="18" charset="0"/>
              </a:rPr>
              <a:t>OF COMPUTER SCIENCE</a:t>
            </a:r>
            <a:r>
              <a:rPr lang="en-IN" sz="2000" b="1" spc="-125"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&amp;  </a:t>
            </a:r>
            <a:r>
              <a:rPr lang="en-IN" sz="2000" b="1" spc="-5" dirty="0">
                <a:latin typeface="Times New Roman" panose="02020603050405020304" pitchFamily="18" charset="0"/>
                <a:cs typeface="Times New Roman" panose="02020603050405020304" pitchFamily="18" charset="0"/>
              </a:rPr>
              <a:t>ENGINEERING </a:t>
            </a: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SCHOOL OF COMPUTING  </a:t>
            </a:r>
          </a:p>
          <a:p>
            <a:pPr marL="12065" marR="5080" algn="ctr">
              <a:lnSpc>
                <a:spcPct val="102000"/>
              </a:lnSpc>
              <a:spcBef>
                <a:spcPts val="70"/>
              </a:spcBef>
            </a:pPr>
            <a:r>
              <a:rPr lang="en-IN" sz="2000" b="1" dirty="0">
                <a:latin typeface="Times New Roman" panose="02020603050405020304" pitchFamily="18" charset="0"/>
                <a:cs typeface="Times New Roman" panose="02020603050405020304" pitchFamily="18" charset="0"/>
              </a:rPr>
              <a:t>10214CS602 </a:t>
            </a:r>
            <a:r>
              <a:rPr lang="en-IN" sz="2000" b="1" spc="-5" dirty="0">
                <a:latin typeface="Times New Roman" panose="02020603050405020304" pitchFamily="18" charset="0"/>
                <a:cs typeface="Times New Roman" panose="02020603050405020304" pitchFamily="18" charset="0"/>
              </a:rPr>
              <a:t>MINOR PROJECT -2</a:t>
            </a: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WINTER SEMESTER(2023-2024)  </a:t>
            </a:r>
          </a:p>
          <a:p>
            <a:pPr marL="12065" marR="5080" algn="ctr">
              <a:lnSpc>
                <a:spcPct val="102000"/>
              </a:lnSpc>
              <a:spcBef>
                <a:spcPts val="70"/>
              </a:spcBef>
            </a:pPr>
            <a:r>
              <a:rPr lang="en-IN" sz="3200" b="1" spc="-5" dirty="0" smtClean="0">
                <a:latin typeface="Times New Roman" panose="02020603050405020304" pitchFamily="18" charset="0"/>
                <a:cs typeface="Times New Roman" panose="02020603050405020304" pitchFamily="18" charset="0"/>
              </a:rPr>
              <a:t>REVIEW</a:t>
            </a:r>
            <a:r>
              <a:rPr lang="en-US" altLang="en-IN" sz="3200" b="1" spc="-5" dirty="0" smtClean="0">
                <a:latin typeface="Times New Roman" panose="02020603050405020304" pitchFamily="18" charset="0"/>
                <a:cs typeface="Times New Roman" panose="02020603050405020304" pitchFamily="18" charset="0"/>
              </a:rPr>
              <a:t> II</a:t>
            </a:r>
            <a:endParaRPr lang="en-IN" sz="3200" b="1" spc="-5" dirty="0" smtClean="0">
              <a:latin typeface="Times New Roman" panose="02020603050405020304" pitchFamily="18" charset="0"/>
              <a:cs typeface="Times New Roman" panose="02020603050405020304" pitchFamily="18" charset="0"/>
            </a:endParaRPr>
          </a:p>
          <a:p>
            <a:pPr marL="12065" marR="5080" algn="ctr">
              <a:lnSpc>
                <a:spcPct val="102000"/>
              </a:lnSpc>
              <a:spcBef>
                <a:spcPts val="70"/>
              </a:spcBef>
            </a:pPr>
            <a:endParaRPr lang="en-IN" sz="2000" b="1"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3200" b="1" dirty="0" smtClean="0">
                <a:latin typeface="Times New Roman" panose="02020603050405020304" pitchFamily="18" charset="0"/>
                <a:cs typeface="Times New Roman" panose="02020603050405020304" pitchFamily="18" charset="0"/>
              </a:rPr>
              <a:t> </a:t>
            </a:r>
            <a:r>
              <a:rPr lang="en-IN" sz="4000" b="1" dirty="0" smtClean="0">
                <a:latin typeface="Times New Roman" panose="02020603050405020304" pitchFamily="18" charset="0"/>
                <a:cs typeface="Times New Roman" panose="02020603050405020304" pitchFamily="18" charset="0"/>
              </a:rPr>
              <a:t>“Voice </a:t>
            </a:r>
            <a:r>
              <a:rPr lang="en-IN" sz="4000" b="1" dirty="0" smtClean="0">
                <a:latin typeface="Times New Roman" panose="02020603050405020304" pitchFamily="18" charset="0"/>
                <a:cs typeface="Times New Roman" panose="02020603050405020304" pitchFamily="18" charset="0"/>
              </a:rPr>
              <a:t>Control - </a:t>
            </a:r>
            <a:r>
              <a:rPr lang="en-IN" sz="4000" b="1" dirty="0" smtClean="0">
                <a:latin typeface="Times New Roman" panose="02020603050405020304" pitchFamily="18" charset="0"/>
                <a:cs typeface="Times New Roman" panose="02020603050405020304" pitchFamily="18" charset="0"/>
              </a:rPr>
              <a:t>Home Automation</a:t>
            </a:r>
            <a:r>
              <a:rPr lang="en-IN" sz="4000" b="1" spc="-5" dirty="0" smtClean="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782328" y="7215067"/>
            <a:ext cx="9144000" cy="1419628"/>
            <a:chOff x="782328" y="7215067"/>
            <a:chExt cx="9144000" cy="1419628"/>
          </a:xfrm>
        </p:grpSpPr>
        <p:sp>
          <p:nvSpPr>
            <p:cNvPr id="27" name="Rectangle 30"/>
            <p:cNvSpPr/>
            <p:nvPr/>
          </p:nvSpPr>
          <p:spPr>
            <a:xfrm>
              <a:off x="782328" y="7619032"/>
              <a:ext cx="9144000" cy="1015663"/>
            </a:xfrm>
            <a:prstGeom prst="rect">
              <a:avLst/>
            </a:prstGeom>
          </p:spPr>
          <p:txBody>
            <a:bodyPr>
              <a:spAutoFit/>
            </a:bodyPr>
            <a:lstStyle/>
            <a:p>
              <a:r>
                <a:rPr lang="en-IN" sz="2000" dirty="0" smtClean="0">
                  <a:latin typeface="Times New Roman" panose="02020603050405020304" pitchFamily="18" charset="0"/>
                  <a:cs typeface="Times New Roman" panose="02020603050405020304" pitchFamily="18" charset="0"/>
                </a:rPr>
                <a:t>1. RAJA RAJA CHOZHAN V K (VTU18963)(21UECS0514)</a:t>
              </a:r>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2. RAJA B (VTU18964)(21UECS0513)</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3</a:t>
              </a:r>
              <a:r>
                <a:rPr lang="en-IN" sz="2000" dirty="0" smtClean="0">
                  <a:latin typeface="Times New Roman" panose="02020603050405020304" pitchFamily="18" charset="0"/>
                  <a:cs typeface="Times New Roman" panose="02020603050405020304" pitchFamily="18" charset="0"/>
                </a:rPr>
                <a:t>. NANDAGOPAL J </a:t>
              </a:r>
              <a:r>
                <a:rPr lang="en-IN" sz="2000" dirty="0">
                  <a:latin typeface="Times New Roman" panose="02020603050405020304" pitchFamily="18" charset="0"/>
                  <a:cs typeface="Times New Roman" panose="02020603050405020304" pitchFamily="18" charset="0"/>
                </a:rPr>
                <a:t>(</a:t>
              </a:r>
              <a:r>
                <a:rPr lang="en-IN" sz="2000" dirty="0" smtClean="0">
                  <a:latin typeface="Times New Roman" panose="02020603050405020304" pitchFamily="18" charset="0"/>
                  <a:cs typeface="Times New Roman" panose="02020603050405020304" pitchFamily="18" charset="0"/>
                </a:rPr>
                <a:t>VTU19087)(21UECS0408</a:t>
              </a:r>
              <a:r>
                <a:rPr lang="en-IN" sz="2000" dirty="0" smtClean="0"/>
                <a:t>)</a:t>
              </a:r>
              <a:endParaRPr lang="en-IN" sz="2000" dirty="0"/>
            </a:p>
          </p:txBody>
        </p:sp>
        <p:sp>
          <p:nvSpPr>
            <p:cNvPr id="28" name="TextBox 31"/>
            <p:cNvSpPr txBox="1"/>
            <p:nvPr/>
          </p:nvSpPr>
          <p:spPr>
            <a:xfrm>
              <a:off x="1009478" y="7215067"/>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p>
          </p:txBody>
        </p:sp>
      </p:grpSp>
      <p:grpSp>
        <p:nvGrpSpPr>
          <p:cNvPr id="30" name="Group 29"/>
          <p:cNvGrpSpPr/>
          <p:nvPr/>
        </p:nvGrpSpPr>
        <p:grpSpPr>
          <a:xfrm>
            <a:off x="13361511" y="7112643"/>
            <a:ext cx="6029629" cy="995743"/>
            <a:chOff x="12258371" y="6583970"/>
            <a:chExt cx="6029629" cy="995743"/>
          </a:xfrm>
        </p:grpSpPr>
        <p:sp>
          <p:nvSpPr>
            <p:cNvPr id="35"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p>
          </p:txBody>
        </p:sp>
        <p:sp>
          <p:nvSpPr>
            <p:cNvPr id="36" name="TextBox 33"/>
            <p:cNvSpPr txBox="1"/>
            <p:nvPr/>
          </p:nvSpPr>
          <p:spPr>
            <a:xfrm>
              <a:off x="12403846" y="7179603"/>
              <a:ext cx="5884154" cy="400110"/>
            </a:xfrm>
            <a:prstGeom prst="rect">
              <a:avLst/>
            </a:prstGeom>
            <a:noFill/>
          </p:spPr>
          <p:txBody>
            <a:bodyPr wrap="square" rtlCol="0">
              <a:spAutoFit/>
            </a:bodyPr>
            <a:lstStyle/>
            <a:p>
              <a:r>
                <a:rPr lang="en-IN" sz="2000" dirty="0" smtClean="0"/>
                <a:t>Mr. S. GOPI, M.Tech </a:t>
              </a:r>
              <a:endParaRPr lang="en-IN" sz="2000" dirty="0"/>
            </a:p>
          </p:txBody>
        </p:sp>
      </p:grpSp>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4551" y="1955886"/>
            <a:ext cx="4519747" cy="4519747"/>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328" y="1955885"/>
            <a:ext cx="4519748" cy="451974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9E9ED5-476B-47A5-ADE0-4FC598640309}"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smtClean="0">
                <a:latin typeface="Times New Roman" panose="02020603050405020304" pitchFamily="18" charset="0"/>
                <a:cs typeface="Times New Roman" panose="02020603050405020304" pitchFamily="18" charset="0"/>
              </a:rPr>
              <a:t>DESIGN AND METHODOLOGIES</a:t>
            </a:r>
          </a:p>
        </p:txBody>
      </p:sp>
      <p:sp>
        <p:nvSpPr>
          <p:cNvPr id="8" name="Rectangle 7"/>
          <p:cNvSpPr/>
          <p:nvPr/>
        </p:nvSpPr>
        <p:spPr>
          <a:xfrm>
            <a:off x="2327564" y="2451207"/>
            <a:ext cx="13487400" cy="521970"/>
          </a:xfrm>
          <a:prstGeom prst="rect">
            <a:avLst/>
          </a:prstGeom>
        </p:spPr>
        <p:txBody>
          <a:bodyPr wrap="square">
            <a:sp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1: Serial Communication Algorithm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FBCD-2723-4569-AAB3-AA2CE521372A}"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9" name="Rectangle 8"/>
          <p:cNvSpPr/>
          <p:nvPr/>
        </p:nvSpPr>
        <p:spPr>
          <a:xfrm>
            <a:off x="801060" y="698561"/>
            <a:ext cx="16988176" cy="9140190"/>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MODULE 1</a:t>
            </a:r>
            <a:r>
              <a:rPr lang="en-US" sz="2800" b="1" dirty="0">
                <a:latin typeface="Times New Roman" panose="02020603050405020304" pitchFamily="18" charset="0"/>
                <a:cs typeface="Times New Roman" panose="02020603050405020304" pitchFamily="18" charset="0"/>
              </a:rPr>
              <a:t>: Serial Communication Algorithm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indent="0" algn="just">
              <a:buNone/>
            </a:pPr>
            <a:r>
              <a:rPr lang="en-US" sz="3600" b="1" dirty="0">
                <a:latin typeface="Times New Roman" panose="02020603050405020304" pitchFamily="18" charset="0"/>
                <a:cs typeface="Times New Roman" panose="02020603050405020304" pitchFamily="18" charset="0"/>
              </a:rPr>
              <a:t>Data Collection:</a:t>
            </a:r>
          </a:p>
          <a:p>
            <a:pPr indent="0" algn="just">
              <a:buNone/>
            </a:pPr>
            <a:endParaRPr lang="en-US" sz="2400" b="1" dirty="0">
              <a:latin typeface="Times New Roman" panose="02020603050405020304" pitchFamily="18" charset="0"/>
              <a:cs typeface="Times New Roman" panose="02020603050405020304" pitchFamily="18" charset="0"/>
            </a:endParaRPr>
          </a:p>
          <a:p>
            <a:pPr indent="0" algn="just">
              <a:buNone/>
            </a:pPr>
            <a:r>
              <a:rPr lang="en-US" sz="2400" b="1" dirty="0">
                <a:latin typeface="Times New Roman" panose="02020603050405020304" pitchFamily="18" charset="0"/>
                <a:cs typeface="Times New Roman" panose="02020603050405020304" pitchFamily="18" charset="0"/>
              </a:rPr>
              <a:t>1. Bluetooth Data Reception:</a:t>
            </a:r>
          </a:p>
          <a:p>
            <a:pPr indent="0" algn="just">
              <a:buNone/>
            </a:pPr>
            <a:endParaRPr lang="en-US" sz="2400" dirty="0">
              <a:latin typeface="Times New Roman" panose="02020603050405020304" pitchFamily="18" charset="0"/>
              <a:cs typeface="Times New Roman" panose="02020603050405020304" pitchFamily="18" charset="0"/>
            </a:endParaRPr>
          </a:p>
          <a:p>
            <a:pPr marL="457200" lvl="1" indent="457200" algn="just">
              <a:buNone/>
            </a:pPr>
            <a:r>
              <a:rPr lang="en-US" sz="2400" dirty="0">
                <a:latin typeface="Times New Roman" panose="02020603050405020304" pitchFamily="18" charset="0"/>
                <a:cs typeface="Times New Roman" panose="02020603050405020304" pitchFamily="18" charset="0"/>
              </a:rPr>
              <a:t>The Arduino board receives data from an external device (presumably a smartphone or computer) via Bluetooth communication. This data is transmitted serially and received by the Arduino's serial port. The Arduino continuously checks for incoming data from the Bluetooth module using Serial.available() within the loop() function. As data becomes available (Serial.available() &gt; 0), the Arduino reads the incoming bytes using Serial.read() and accumulates them into a string variable named data. The data received via Bluetooth typically includes commands or instructions for controlling various devices connected to the Arduino, such as relays, RGB LEDs, and IR signal recording/playback.</a:t>
            </a:r>
          </a:p>
          <a:p>
            <a:pPr indent="0" algn="just">
              <a:buNone/>
            </a:pPr>
            <a:endParaRPr lang="en-US" sz="2400" dirty="0">
              <a:latin typeface="Times New Roman" panose="02020603050405020304" pitchFamily="18" charset="0"/>
              <a:cs typeface="Times New Roman" panose="02020603050405020304" pitchFamily="18" charset="0"/>
            </a:endParaRPr>
          </a:p>
          <a:p>
            <a:pPr indent="0" algn="just">
              <a:buNone/>
            </a:pPr>
            <a:r>
              <a:rPr lang="en-US" sz="2400" b="1" dirty="0">
                <a:latin typeface="Times New Roman" panose="02020603050405020304" pitchFamily="18" charset="0"/>
                <a:cs typeface="Times New Roman" panose="02020603050405020304" pitchFamily="18" charset="0"/>
              </a:rPr>
              <a:t>2. Infrared (IR) Signal Reception:</a:t>
            </a:r>
          </a:p>
          <a:p>
            <a:pPr lvl="1" indent="0" algn="just">
              <a:buNone/>
            </a:pPr>
            <a:endParaRPr lang="en-US" sz="2400" dirty="0">
              <a:latin typeface="Times New Roman" panose="02020603050405020304" pitchFamily="18" charset="0"/>
              <a:cs typeface="Times New Roman" panose="02020603050405020304" pitchFamily="18" charset="0"/>
            </a:endParaRPr>
          </a:p>
          <a:p>
            <a:pPr lvl="1" indent="457200" algn="just">
              <a:buNone/>
            </a:pPr>
            <a:r>
              <a:rPr lang="en-US" sz="2400" dirty="0">
                <a:latin typeface="Times New Roman" panose="02020603050405020304" pitchFamily="18" charset="0"/>
                <a:cs typeface="Times New Roman" panose="02020603050405020304" pitchFamily="18" charset="0"/>
              </a:rPr>
              <a:t>The Arduino also receives IR signals from remote controls using an IR receiver module. The received IR signals are processed to decode the protocol, address, and command of the transmitted IR signal. IR signal reception is handled using an interrupt service routine (ISR). When an IR signal is received, the ISR (handleReceivedIRData()) is triggered, which then retrieves and processes the IR data. The decoded IR data, including the protocol, address, and command, are stored in variables for further processing or action. The handleReceivedIRData() ISR sets a flag (sIRMPDataAvailable) to indicate that IR data is available for processing.</a:t>
            </a:r>
          </a:p>
          <a:p>
            <a:pPr indent="0">
              <a:buNone/>
            </a:pPr>
            <a:endParaRPr lang="en-US" dirty="0">
              <a:latin typeface="Times New Roman" panose="02020603050405020304" pitchFamily="18" charset="0"/>
              <a:cs typeface="Times New Roman" panose="02020603050405020304" pitchFamily="18" charset="0"/>
            </a:endParaRPr>
          </a:p>
          <a:p>
            <a:pPr indent="0">
              <a:buNone/>
            </a:pPr>
            <a:endParaRPr lang="en-US" dirty="0">
              <a:latin typeface="Times New Roman" panose="02020603050405020304" pitchFamily="18" charset="0"/>
              <a:cs typeface="Times New Roman" panose="02020603050405020304" pitchFamily="18" charset="0"/>
            </a:endParaRPr>
          </a:p>
          <a:p>
            <a:pPr indent="0">
              <a:buNone/>
            </a:pPr>
            <a:endParaRPr lang="en-US"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dirty="0">
              <a:latin typeface="Times New Roman" panose="02020603050405020304" pitchFamily="18" charset="0"/>
              <a:cs typeface="Times New Roman" panose="02020603050405020304" pitchFamily="18" charset="0"/>
            </a:endParaRPr>
          </a:p>
          <a:p>
            <a:pPr indent="0">
              <a:buFont typeface="Wingdings" panose="05000000000000000000" pitchFamily="2" charset="2"/>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E15DBD-CC44-48C0-9182-F0E3A2D66269}"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9" name="Rectangle 8"/>
          <p:cNvSpPr/>
          <p:nvPr/>
        </p:nvSpPr>
        <p:spPr>
          <a:xfrm>
            <a:off x="721136" y="656998"/>
            <a:ext cx="16631681" cy="79883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Step 2: Processing the data</a:t>
            </a:r>
            <a:endParaRPr lang="en-IN" dirty="0">
              <a:latin typeface="Times New Roman" panose="02020603050405020304" pitchFamily="18" charset="0"/>
              <a:cs typeface="Times New Roman" panose="02020603050405020304" pitchFamily="18" charset="0"/>
            </a:endParaRPr>
          </a:p>
          <a:p>
            <a:endParaRPr lang="en-IN" dirty="0"/>
          </a:p>
        </p:txBody>
      </p:sp>
      <p:pic>
        <p:nvPicPr>
          <p:cNvPr id="10" name="Picture 9"/>
          <p:cNvPicPr>
            <a:picLocks noChangeAspect="1"/>
          </p:cNvPicPr>
          <p:nvPr/>
        </p:nvPicPr>
        <p:blipFill>
          <a:blip r:embed="rId2"/>
          <a:stretch>
            <a:fillRect/>
          </a:stretch>
        </p:blipFill>
        <p:spPr>
          <a:xfrm>
            <a:off x="2354580" y="1456055"/>
            <a:ext cx="12825730" cy="73825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90201-0D10-4DBB-8074-E777FB25EC1D}"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10" name="Rectangle 9"/>
          <p:cNvSpPr/>
          <p:nvPr/>
        </p:nvSpPr>
        <p:spPr>
          <a:xfrm>
            <a:off x="1619587" y="573871"/>
            <a:ext cx="14781583" cy="1014730"/>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Step 3: Using Serial Communication Algorithm UART</a:t>
            </a:r>
            <a:endParaRPr lang="en-US" sz="2800" b="1" dirty="0">
              <a:latin typeface="Times New Roman" panose="02020603050405020304" pitchFamily="18"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11" name="Text Box 6"/>
          <p:cNvSpPr txBox="1"/>
          <p:nvPr/>
        </p:nvSpPr>
        <p:spPr>
          <a:xfrm>
            <a:off x="7828325" y="1971675"/>
            <a:ext cx="9952990" cy="7498715"/>
          </a:xfrm>
          <a:prstGeom prst="rect">
            <a:avLst/>
          </a:prstGeom>
          <a:noFill/>
        </p:spPr>
        <p:txBody>
          <a:bodyPr wrap="square" rtlCol="0" anchor="t">
            <a:no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the setup() function, the serial communication is initialized with a baud rate of 9600.</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the loop() function, the program continuously checks for incoming data from the Bluetooth module.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Once data is available, it reads the characters until it receives a '#' character, which indicates the end of the command.</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received command is then passed to the </a:t>
            </a:r>
            <a:r>
              <a:rPr lang="en-US" sz="2800" dirty="0" err="1">
                <a:latin typeface="Times New Roman" panose="02020603050405020304" pitchFamily="18" charset="0"/>
                <a:cs typeface="Times New Roman" panose="02020603050405020304" pitchFamily="18" charset="0"/>
              </a:rPr>
              <a:t>SerialDecoder</a:t>
            </a:r>
            <a:r>
              <a:rPr lang="en-US" sz="2800" dirty="0">
                <a:latin typeface="Times New Roman" panose="02020603050405020304" pitchFamily="18" charset="0"/>
                <a:cs typeface="Times New Roman" panose="02020603050405020304" pitchFamily="18" charset="0"/>
              </a:rPr>
              <a:t>() function for processing.</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Inside the </a:t>
            </a:r>
            <a:r>
              <a:rPr lang="en-US" sz="2800" dirty="0" err="1">
                <a:latin typeface="Times New Roman" panose="02020603050405020304" pitchFamily="18" charset="0"/>
                <a:cs typeface="Times New Roman" panose="02020603050405020304" pitchFamily="18" charset="0"/>
              </a:rPr>
              <a:t>SerialDecoder</a:t>
            </a:r>
            <a:r>
              <a:rPr lang="en-US" sz="2800" dirty="0">
                <a:latin typeface="Times New Roman" panose="02020603050405020304" pitchFamily="18" charset="0"/>
                <a:cs typeface="Times New Roman" panose="02020603050405020304" pitchFamily="18" charset="0"/>
              </a:rPr>
              <a:t>() function, various if-else statements are used to check the received command and trigger corresponding actions, such as turning on/off devices, controlling RGB LEDs, or recording IR signals.</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Overall, this part of the code enables communication between the Arduino board and external devices via a Bluetooth module, allowing users to control household appliances and RGB LEDs using voice commands sent wirelessly to the Arduino.</a:t>
            </a: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12" name="Picture 11" descr="SeCom"/>
          <p:cNvPicPr>
            <a:picLocks noChangeAspect="1"/>
          </p:cNvPicPr>
          <p:nvPr/>
        </p:nvPicPr>
        <p:blipFill>
          <a:blip r:embed="rId2"/>
          <a:stretch>
            <a:fillRect/>
          </a:stretch>
        </p:blipFill>
        <p:spPr>
          <a:xfrm>
            <a:off x="1148125" y="1588770"/>
            <a:ext cx="5667375" cy="75876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D3DB94-25C2-4DEE-8625-DAFF7763C2FC}"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9" name="Rectangle 8"/>
          <p:cNvSpPr/>
          <p:nvPr/>
        </p:nvSpPr>
        <p:spPr>
          <a:xfrm>
            <a:off x="2726587" y="947943"/>
            <a:ext cx="10037086" cy="58356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4: The Circuit Diagram</a:t>
            </a:r>
            <a:endParaRPr lang="en-IN" sz="1400" dirty="0"/>
          </a:p>
        </p:txBody>
      </p:sp>
      <p:pic>
        <p:nvPicPr>
          <p:cNvPr id="10" name="Picture 9" descr="Schematics_page-0001"/>
          <p:cNvPicPr>
            <a:picLocks noChangeAspect="1"/>
          </p:cNvPicPr>
          <p:nvPr/>
        </p:nvPicPr>
        <p:blipFill>
          <a:blip r:embed="rId2"/>
          <a:stretch>
            <a:fillRect/>
          </a:stretch>
        </p:blipFill>
        <p:spPr>
          <a:xfrm>
            <a:off x="3613785" y="1837055"/>
            <a:ext cx="11060430" cy="70942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DD2B0-1B13-4598-977A-E1A4C26E0487}"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645921" y="1785224"/>
            <a:ext cx="9144000" cy="4031873"/>
          </a:xfrm>
          <a:prstGeom prst="rect">
            <a:avLst/>
          </a:prstGeom>
        </p:spPr>
        <p:txBody>
          <a:bodyPr>
            <a:spAutoFit/>
          </a:bodyPr>
          <a:lstStyle/>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Use Case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Collaboration Diagram</a:t>
            </a: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E-R Diagram</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D79264-6182-4EF2-AEB7-DE664019FAF4}"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8" name="Rectangle 7"/>
          <p:cNvSpPr/>
          <p:nvPr/>
        </p:nvSpPr>
        <p:spPr>
          <a:xfrm>
            <a:off x="1263054" y="5276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p>
        </p:txBody>
      </p:sp>
      <p:sp>
        <p:nvSpPr>
          <p:cNvPr id="9" name="TextBox 8"/>
          <p:cNvSpPr txBox="1"/>
          <p:nvPr/>
        </p:nvSpPr>
        <p:spPr>
          <a:xfrm>
            <a:off x="8939280" y="1371600"/>
            <a:ext cx="8977630" cy="7477760"/>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Components Overview: Arduino microprocessor, Android smartphone, Bluetooth module, and household appliances.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Arduino Microprocessor: Central controller for receiving and processing voice commands.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Android Smartphone Integration: Interfaces with Arduino via Bluetooth for sending commands.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Bluetooth Communication: Enables wireless control between Android and Arduino.</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Household Appliances: Lights, fans, doors, AC controlled via voice commands.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Authentication Mechanism: Secure access for users implemented if needed.</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Efficiency Features: Includes scheduling and energy monitoring capabilities.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Scalability and Flexibility: Designed for expansion and integration with smart devices.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User Interface: Simple interface for setup, configuration, and operation.</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Overall Flow: Data and control signals flow from Android to Arduino to appliances.</a:t>
            </a:r>
          </a:p>
        </p:txBody>
      </p:sp>
      <p:pic>
        <p:nvPicPr>
          <p:cNvPr id="10" name="Picture 9" descr="1-Figure1-1 (1)"/>
          <p:cNvPicPr>
            <a:picLocks noChangeAspect="1"/>
          </p:cNvPicPr>
          <p:nvPr/>
        </p:nvPicPr>
        <p:blipFill>
          <a:blip r:embed="rId2"/>
          <a:stretch>
            <a:fillRect/>
          </a:stretch>
        </p:blipFill>
        <p:spPr>
          <a:xfrm>
            <a:off x="781435" y="1174115"/>
            <a:ext cx="7676515" cy="5097780"/>
          </a:xfrm>
          <a:prstGeom prst="rect">
            <a:avLst/>
          </a:prstGeom>
        </p:spPr>
      </p:pic>
      <p:pic>
        <p:nvPicPr>
          <p:cNvPr id="11" name="Picture 10" descr="aRCH"/>
          <p:cNvPicPr>
            <a:picLocks noChangeAspect="1"/>
          </p:cNvPicPr>
          <p:nvPr/>
        </p:nvPicPr>
        <p:blipFill>
          <a:blip r:embed="rId3"/>
          <a:stretch>
            <a:fillRect/>
          </a:stretch>
        </p:blipFill>
        <p:spPr>
          <a:xfrm>
            <a:off x="1109730" y="6469380"/>
            <a:ext cx="6753860" cy="27419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DA922-9F22-4FAD-ABA6-84045C8488D5}"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9" name="Rectangle 8"/>
          <p:cNvSpPr/>
          <p:nvPr/>
        </p:nvSpPr>
        <p:spPr>
          <a:xfrm>
            <a:off x="1453193" y="594652"/>
            <a:ext cx="17014857"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p>
        </p:txBody>
      </p:sp>
      <p:pic>
        <p:nvPicPr>
          <p:cNvPr id="10" name="Picture 9" descr="System-flow-on-the-smart-home-automation-system-using-Google-assistant"/>
          <p:cNvPicPr>
            <a:picLocks noChangeAspect="1"/>
          </p:cNvPicPr>
          <p:nvPr/>
        </p:nvPicPr>
        <p:blipFill>
          <a:blip r:embed="rId2"/>
          <a:stretch>
            <a:fillRect/>
          </a:stretch>
        </p:blipFill>
        <p:spPr>
          <a:xfrm>
            <a:off x="1645920" y="1240790"/>
            <a:ext cx="5426075" cy="7657465"/>
          </a:xfrm>
          <a:prstGeom prst="rect">
            <a:avLst/>
          </a:prstGeom>
        </p:spPr>
      </p:pic>
      <p:sp>
        <p:nvSpPr>
          <p:cNvPr id="11" name="TextBox 10"/>
          <p:cNvSpPr txBox="1"/>
          <p:nvPr/>
        </p:nvSpPr>
        <p:spPr>
          <a:xfrm>
            <a:off x="7990551" y="1556154"/>
            <a:ext cx="9996055" cy="9693910"/>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Start: The process initiation point.</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Internet Connectivity Check: Verifies if the user’s device is connected to the internet.</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Connection Method: Determines whether the connection is established through a smartphone, web-based interface, or voice control.</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Access Code Entry: The user is prompted to enter an access code for authentication.</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Authorization: If the access code is correct, permission is granted; otherwise, access is denied.</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System Control: Upon successful login, the user can control the smart home system or access other systems using the chosen method (smartphone, web interface, or voice commands).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Voice Recognition &amp; Command Interpretation: If voice control is selected, a device with voice recognition capability listens for the user's commands, interprets the spoken words, and translates them into actions.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Control Signal: The interpreted commands are sent as signals to the respective appliances or systems.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Action Execution: The appliances or systems receive the signals and perform the requested actions, such as turning on lights or adjusting the thermostat.</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Session End: The process concludes with a thank you message, marking the end of the session.</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A0DF4-7CFE-4132-9AED-3FBBC91751A0}"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Rectangle 4"/>
          <p:cNvSpPr/>
          <p:nvPr/>
        </p:nvSpPr>
        <p:spPr>
          <a:xfrm>
            <a:off x="7341564" y="474655"/>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Use Case Diagram</a:t>
            </a:r>
          </a:p>
        </p:txBody>
      </p:sp>
      <p:pic>
        <p:nvPicPr>
          <p:cNvPr id="8" name="Picture 7" descr="Use-Case-Diagram-for-the-Voice-Control-Module"/>
          <p:cNvPicPr>
            <a:picLocks noChangeAspect="1"/>
          </p:cNvPicPr>
          <p:nvPr/>
        </p:nvPicPr>
        <p:blipFill>
          <a:blip r:embed="rId2"/>
          <a:stretch>
            <a:fillRect/>
          </a:stretch>
        </p:blipFill>
        <p:spPr>
          <a:xfrm>
            <a:off x="2233930" y="1534160"/>
            <a:ext cx="14030960" cy="7329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94BD7B-00AC-4AA5-B940-23B9C2EDD996}"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Rectangle 4"/>
          <p:cNvSpPr/>
          <p:nvPr/>
        </p:nvSpPr>
        <p:spPr>
          <a:xfrm>
            <a:off x="7656015" y="431283"/>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Class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493" y="1323833"/>
            <a:ext cx="8313933" cy="78734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7EECB-681B-43E6-8505-8E8298F2698C}"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smtClean="0">
                <a:latin typeface="Times New Roman" panose="02020603050405020304" pitchFamily="18" charset="0"/>
                <a:cs typeface="Times New Roman" panose="02020603050405020304" pitchFamily="18" charset="0"/>
              </a:rPr>
              <a:t>OVERVIEW </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ABSTRACT</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OBJECTIVE</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INTRODUCTION</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LITERATURE REVIEW (SOFT COPY OF PAPERS TO BE LINKED AS HYPERLINK)</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DESIGN AND METHODOLOGIES</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IMPLEMENTATION</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TESTING</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INPUT AND OUTPUT</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INCLUDE DEMO VIDEO-1 (Till REVEW-1)</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INCLUDE DEMO VIDEO-2(Complete Implementation of Project)</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CONCLUSION</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WEB REFERENCES LINK (TILL REVIEW DATE ALL LINKS TO BE INCLUDED DAY WISE)</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PLAGIARISM REPORT OF PPT</a:t>
            </a: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8BE307-CF59-4486-9A8A-E75D96E945A7}"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Rectangle 4"/>
          <p:cNvSpPr/>
          <p:nvPr/>
        </p:nvSpPr>
        <p:spPr>
          <a:xfrm>
            <a:off x="7215666" y="410944"/>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Activity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381" y="1287251"/>
            <a:ext cx="12192000" cy="81724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D1E0AB-28EB-4450-AB0B-954E8B6370FA}"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Rectangle 4"/>
          <p:cNvSpPr/>
          <p:nvPr/>
        </p:nvSpPr>
        <p:spPr>
          <a:xfrm>
            <a:off x="7261240" y="477346"/>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Sequence Diagram</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602" y="1610870"/>
            <a:ext cx="11261557" cy="759161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8CD3D-AD4E-4C54-8BB9-93A4673D75E8}"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Rectangle 4"/>
          <p:cNvSpPr/>
          <p:nvPr/>
        </p:nvSpPr>
        <p:spPr>
          <a:xfrm>
            <a:off x="7726761" y="453339"/>
            <a:ext cx="2839239" cy="646331"/>
          </a:xfrm>
          <a:prstGeom prst="rect">
            <a:avLst/>
          </a:prstGeom>
        </p:spPr>
        <p:txBody>
          <a:bodyPr wrap="none">
            <a:spAutoFit/>
          </a:bodyPr>
          <a:lstStyle/>
          <a:p>
            <a:r>
              <a:rPr lang="en-US" sz="3600" b="1" dirty="0" smtClean="0">
                <a:latin typeface="Times New Roman" panose="02020603050405020304" pitchFamily="18" charset="0"/>
                <a:cs typeface="Times New Roman" panose="02020603050405020304" pitchFamily="18" charset="0"/>
              </a:rPr>
              <a:t>E-R Diagram</a:t>
            </a:r>
            <a:endParaRPr lang="en-US" sz="3600" b="1" dirty="0">
              <a:latin typeface="Times New Roman" panose="02020603050405020304" pitchFamily="18" charset="0"/>
              <a:cs typeface="Times New Roman" panose="02020603050405020304" pitchFamily="18" charset="0"/>
            </a:endParaRPr>
          </a:p>
        </p:txBody>
      </p:sp>
      <p:pic>
        <p:nvPicPr>
          <p:cNvPr id="8" name="Picture 7" descr="HomeAutomationER"/>
          <p:cNvPicPr>
            <a:picLocks noChangeAspect="1"/>
          </p:cNvPicPr>
          <p:nvPr/>
        </p:nvPicPr>
        <p:blipFill>
          <a:blip r:embed="rId2"/>
          <a:stretch>
            <a:fillRect/>
          </a:stretch>
        </p:blipFill>
        <p:spPr>
          <a:xfrm>
            <a:off x="4945856" y="1438881"/>
            <a:ext cx="8401050" cy="757237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A46959-2638-431F-BC53-AA8BF313A0EB}"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Rectangle 4"/>
          <p:cNvSpPr/>
          <p:nvPr/>
        </p:nvSpPr>
        <p:spPr>
          <a:xfrm>
            <a:off x="1448833" y="1957235"/>
            <a:ext cx="15119549" cy="1938992"/>
          </a:xfrm>
          <a:prstGeom prst="rect">
            <a:avLst/>
          </a:prstGeom>
        </p:spPr>
        <p:txBody>
          <a:bodyPr wrap="square">
            <a:spAutoFit/>
          </a:bodyPr>
          <a:lstStyle/>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UNIT TESTING</a:t>
            </a:r>
            <a:endParaRPr lang="en-IN" sz="2400" i="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INTEGRATION TESTING</a:t>
            </a: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FUNCTIONAL TESTING</a:t>
            </a: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WHITE BOX TESTING</a:t>
            </a: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BLACK BOX TESTING</a:t>
            </a: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8181607" y="523312"/>
            <a:ext cx="2236510" cy="646331"/>
          </a:xfrm>
          <a:prstGeom prst="rect">
            <a:avLst/>
          </a:prstGeom>
        </p:spPr>
        <p:txBody>
          <a:bodyPr wrap="none">
            <a:spAutoFit/>
          </a:bodyPr>
          <a:lstStyle/>
          <a:p>
            <a:r>
              <a:rPr lang="en-IN" sz="3600" b="1" dirty="0" smtClean="0">
                <a:latin typeface="Times New Roman" panose="02020603050405020304" pitchFamily="18" charset="0"/>
                <a:cs typeface="Times New Roman" panose="02020603050405020304" pitchFamily="18" charset="0"/>
              </a:rPr>
              <a:t>TESTING</a:t>
            </a:r>
            <a:endParaRPr lang="en-IN" sz="3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F8B12B-38CE-4F74-B8CF-04EAC0979565}"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Rectangle 4"/>
          <p:cNvSpPr/>
          <p:nvPr/>
        </p:nvSpPr>
        <p:spPr>
          <a:xfrm>
            <a:off x="6770357" y="557553"/>
            <a:ext cx="3951082" cy="646331"/>
          </a:xfrm>
          <a:prstGeom prst="rect">
            <a:avLst/>
          </a:prstGeom>
        </p:spPr>
        <p:txBody>
          <a:bodyPr wrap="none">
            <a:spAutoFit/>
          </a:bodyPr>
          <a:lstStyle/>
          <a:p>
            <a:pPr lvl="1"/>
            <a:r>
              <a:rPr lang="en-US" sz="3600" b="1" dirty="0" smtClean="0">
                <a:latin typeface="Times New Roman" panose="02020603050405020304" pitchFamily="18" charset="0"/>
                <a:cs typeface="Times New Roman" panose="02020603050405020304" pitchFamily="18" charset="0"/>
              </a:rPr>
              <a:t>UNIT TESTING</a:t>
            </a:r>
            <a:endParaRPr lang="en-IN" sz="3600" b="1" i="1" dirty="0" smtClean="0">
              <a:latin typeface="Times New Roman" panose="02020603050405020304" pitchFamily="18" charset="0"/>
              <a:cs typeface="Times New Roman" panose="02020603050405020304" pitchFamily="18" charset="0"/>
            </a:endParaRPr>
          </a:p>
        </p:txBody>
      </p:sp>
      <p:sp>
        <p:nvSpPr>
          <p:cNvPr id="6" name="Rectangle 5"/>
          <p:cNvSpPr/>
          <p:nvPr/>
        </p:nvSpPr>
        <p:spPr>
          <a:xfrm>
            <a:off x="727363" y="1545324"/>
            <a:ext cx="17110261" cy="1200329"/>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Each component involved in the circuit is tested such that the product is soldered perfectly and the circuit flows in and out of </a:t>
            </a:r>
            <a:r>
              <a:rPr lang="en-US" sz="2400" dirty="0" err="1" smtClean="0">
                <a:latin typeface="Times New Roman" panose="02020603050405020304" pitchFamily="18" charset="0"/>
                <a:cs typeface="Times New Roman" panose="02020603050405020304" pitchFamily="18" charset="0"/>
              </a:rPr>
              <a:t>Vcc</a:t>
            </a:r>
            <a:r>
              <a:rPr lang="en-US" sz="2400" dirty="0" smtClean="0">
                <a:latin typeface="Times New Roman" panose="02020603050405020304" pitchFamily="18" charset="0"/>
                <a:cs typeface="Times New Roman" panose="02020603050405020304" pitchFamily="18" charset="0"/>
              </a:rPr>
              <a:t> and Gnd. A Multi-meter is used to test the Arduino Nano, HC-05 Bluetooth Module, Hi-link 3W Power Supply Module, VS1838 IR Sensor, S8050 NPN Transistors, Relays and Diodes.</a:t>
            </a:r>
            <a:endParaRPr lang="en-IN" sz="24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839" y="2633358"/>
            <a:ext cx="9753600" cy="6377940"/>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5061" t="4410" r="490"/>
          <a:stretch/>
        </p:blipFill>
        <p:spPr>
          <a:xfrm>
            <a:off x="10961915" y="3905296"/>
            <a:ext cx="6189227" cy="3946358"/>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847605-7017-495C-892C-01AD6E159917}"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11" name="Rectangle 10"/>
          <p:cNvSpPr/>
          <p:nvPr/>
        </p:nvSpPr>
        <p:spPr>
          <a:xfrm>
            <a:off x="5904688" y="829353"/>
            <a:ext cx="6105261" cy="646331"/>
          </a:xfrm>
          <a:prstGeom prst="rect">
            <a:avLst/>
          </a:prstGeom>
        </p:spPr>
        <p:txBody>
          <a:bodyPr wrap="none">
            <a:spAutoFit/>
          </a:bodyPr>
          <a:lstStyle/>
          <a:p>
            <a:pPr lvl="1"/>
            <a:r>
              <a:rPr lang="en-US" sz="3600" b="1" dirty="0" smtClean="0">
                <a:latin typeface="Times New Roman" panose="02020603050405020304" pitchFamily="18" charset="0"/>
                <a:cs typeface="Times New Roman" panose="02020603050405020304" pitchFamily="18" charset="0"/>
              </a:rPr>
              <a:t>INTEGRATION TESTING</a:t>
            </a:r>
          </a:p>
        </p:txBody>
      </p:sp>
      <p:sp>
        <p:nvSpPr>
          <p:cNvPr id="12" name="Rectangle 11"/>
          <p:cNvSpPr/>
          <p:nvPr/>
        </p:nvSpPr>
        <p:spPr>
          <a:xfrm>
            <a:off x="902732" y="1648137"/>
            <a:ext cx="17000257" cy="2308324"/>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Now the entire components are connected in </a:t>
            </a:r>
            <a:r>
              <a:rPr lang="en-US" sz="2400" dirty="0" err="1" smtClean="0">
                <a:latin typeface="Times New Roman" panose="02020603050405020304" pitchFamily="18" charset="0"/>
                <a:cs typeface="Times New Roman" panose="02020603050405020304" pitchFamily="18" charset="0"/>
              </a:rPr>
              <a:t>TinkerCAD</a:t>
            </a:r>
            <a:r>
              <a:rPr lang="en-US" sz="2400" dirty="0" smtClean="0">
                <a:latin typeface="Times New Roman" panose="02020603050405020304" pitchFamily="18" charset="0"/>
                <a:cs typeface="Times New Roman" panose="02020603050405020304" pitchFamily="18" charset="0"/>
              </a:rPr>
              <a:t> for Visual Simulation for testing purpose the code is run into the Arduino and </a:t>
            </a:r>
            <a:r>
              <a:rPr lang="en-US" sz="2400" dirty="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est runs are done. This simulation of the circuit and the code is tested in this phase.</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Arduino code has been uploaded and executed to validate the integrated system's performance.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simulation allows us to test both the circuit connections and the code execution in a controlled environment</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By </a:t>
            </a:r>
            <a:r>
              <a:rPr lang="en-US" sz="2400" dirty="0">
                <a:latin typeface="Times New Roman" panose="02020603050405020304" pitchFamily="18" charset="0"/>
                <a:cs typeface="Times New Roman" panose="02020603050405020304" pitchFamily="18" charset="0"/>
              </a:rPr>
              <a:t>running test scenarios in this integrated setup, we can identify any compatibility issues, verify component interactions, and ensure that the entire system operates as expected.</a:t>
            </a:r>
            <a:endParaRPr lang="en-IN" sz="24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829" y="4199194"/>
            <a:ext cx="11225552" cy="492521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847605-7017-495C-892C-01AD6E159917}"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Rectangle 4"/>
          <p:cNvSpPr/>
          <p:nvPr/>
        </p:nvSpPr>
        <p:spPr>
          <a:xfrm>
            <a:off x="6703513" y="761078"/>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smtClean="0">
                <a:latin typeface="Times New Roman" panose="02020603050405020304"/>
                <a:cs typeface="Times New Roman" panose="02020603050405020304"/>
              </a:rPr>
              <a:t>SYSTEM</a:t>
            </a:r>
            <a:r>
              <a:rPr lang="en-IN" sz="3600" b="1" spc="10" dirty="0" smtClean="0">
                <a:latin typeface="Times New Roman" panose="02020603050405020304"/>
                <a:cs typeface="Times New Roman" panose="02020603050405020304"/>
              </a:rPr>
              <a:t> </a:t>
            </a:r>
            <a:r>
              <a:rPr lang="en-IN" sz="3600" b="1" spc="-25" dirty="0" smtClean="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6" name="Rectangle 5"/>
          <p:cNvSpPr/>
          <p:nvPr/>
        </p:nvSpPr>
        <p:spPr>
          <a:xfrm>
            <a:off x="767933" y="1775228"/>
            <a:ext cx="16874998" cy="3323987"/>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testing will encompass various key areas, including integration testing to ensure seamless component interactions, functional testing to validate specific features, performance testing to assess system responsiveness and scalability, usability testing to evaluate user interface and experience, security testing to verify data protection measures, and compatibility testing to ensure interoperability across devices and platforms. </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testing process will involve developing test cases based on system requirements, executing them, documenting results, and prioritizing identified issues for resolution. </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On Post Testing, we analyze the results, generate comprehensive reports, provide recommendations for improvements and prepare the system for deployment.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7" name="Rectangle 6"/>
          <p:cNvSpPr/>
          <p:nvPr/>
        </p:nvSpPr>
        <p:spPr>
          <a:xfrm>
            <a:off x="6238291" y="5309984"/>
            <a:ext cx="5399107"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smtClean="0">
                <a:latin typeface="Times New Roman" panose="02020603050405020304"/>
                <a:cs typeface="Times New Roman" panose="02020603050405020304"/>
              </a:rPr>
              <a:t>FUNCTIONAL</a:t>
            </a:r>
            <a:r>
              <a:rPr lang="en-IN" sz="3600" b="1" spc="90" dirty="0" smtClean="0">
                <a:latin typeface="Times New Roman" panose="02020603050405020304"/>
                <a:cs typeface="Times New Roman" panose="02020603050405020304"/>
              </a:rPr>
              <a:t> </a:t>
            </a:r>
            <a:r>
              <a:rPr lang="en-IN" sz="3600" b="1" spc="-30" dirty="0" smtClean="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sp>
        <p:nvSpPr>
          <p:cNvPr id="8" name="Rectangle 7"/>
          <p:cNvSpPr/>
          <p:nvPr/>
        </p:nvSpPr>
        <p:spPr>
          <a:xfrm>
            <a:off x="767933" y="6481184"/>
            <a:ext cx="16604673"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testing will focus on verifying the accuracy of voice recognition, the system's ability to control connected devices based on voice commands, and its capability to execute multiple commands sequentially without errors. </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We </a:t>
            </a:r>
            <a:r>
              <a:rPr lang="en-US" sz="2400" dirty="0">
                <a:latin typeface="Times New Roman" panose="02020603050405020304" pitchFamily="18" charset="0"/>
                <a:cs typeface="Times New Roman" panose="02020603050405020304" pitchFamily="18" charset="0"/>
              </a:rPr>
              <a:t>will also test the system's error handling mechanisms to ensure it provides appropriate feedback for invalid or unrecognized commands. Additionally, we will assess the system's security and privacy features to ensure it maintains security protocols and protects user privacy</a:t>
            </a:r>
            <a:r>
              <a:rPr lang="en-US" sz="2400"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8" name="Rectangle 8"/>
          <p:cNvSpPr>
            <a:spLocks noChangeArrowheads="1"/>
          </p:cNvSpPr>
          <p:nvPr/>
        </p:nvSpPr>
        <p:spPr bwMode="auto">
          <a:xfrm>
            <a:off x="0" y="0"/>
            <a:ext cx="3905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FFFFFF"/>
                </a:solidFill>
                <a:effectLst/>
                <a:latin typeface="Söhne"/>
              </a:rPr>
              <a:t/>
            </a:r>
            <a:br>
              <a:rPr kumimoji="0" lang="en-US" altLang="en-US" sz="1800" b="0" i="0" u="none" strike="noStrike" cap="none" normalizeH="0" baseline="0" smtClean="0">
                <a:ln>
                  <a:noFill/>
                </a:ln>
                <a:solidFill>
                  <a:srgbClr val="FFFFFF"/>
                </a:solidFill>
                <a:effectLst/>
                <a:latin typeface="Söhne"/>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86742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E42297-6FF2-42EF-AB1A-589079EBB5F4}"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5" name="Rectangle 4"/>
          <p:cNvSpPr/>
          <p:nvPr/>
        </p:nvSpPr>
        <p:spPr>
          <a:xfrm>
            <a:off x="7021634" y="589927"/>
            <a:ext cx="4737387" cy="646331"/>
          </a:xfrm>
          <a:prstGeom prst="rect">
            <a:avLst/>
          </a:prstGeom>
        </p:spPr>
        <p:txBody>
          <a:bodyPr wrap="none">
            <a:spAutoFit/>
          </a:bodyPr>
          <a:lstStyle/>
          <a:p>
            <a:pPr marL="12700">
              <a:lnSpc>
                <a:spcPct val="100000"/>
              </a:lnSpc>
              <a:spcBef>
                <a:spcPts val="105"/>
              </a:spcBef>
            </a:pPr>
            <a:r>
              <a:rPr lang="en-IN" sz="3600" b="1" spc="-25" dirty="0" smtClean="0">
                <a:latin typeface="Times New Roman" panose="02020603050405020304"/>
                <a:cs typeface="Times New Roman" panose="02020603050405020304"/>
              </a:rPr>
              <a:t>INPUT</a:t>
            </a:r>
            <a:r>
              <a:rPr lang="en-IN" sz="3600" b="1" spc="85" dirty="0" smtClean="0">
                <a:latin typeface="Times New Roman" panose="02020603050405020304"/>
                <a:cs typeface="Times New Roman" panose="02020603050405020304"/>
              </a:rPr>
              <a:t> </a:t>
            </a:r>
            <a:r>
              <a:rPr lang="en-IN" sz="3600" b="1" spc="-10" dirty="0" smtClean="0">
                <a:latin typeface="Times New Roman" panose="02020603050405020304"/>
                <a:cs typeface="Times New Roman" panose="02020603050405020304"/>
              </a:rPr>
              <a:t>AND</a:t>
            </a:r>
            <a:r>
              <a:rPr lang="en-IN" sz="3600" b="1" spc="-35" dirty="0" smtClean="0">
                <a:latin typeface="Times New Roman" panose="02020603050405020304"/>
                <a:cs typeface="Times New Roman" panose="02020603050405020304"/>
              </a:rPr>
              <a:t> </a:t>
            </a:r>
            <a:r>
              <a:rPr lang="en-IN" sz="3600" b="1" spc="-5" dirty="0" smtClean="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pic>
        <p:nvPicPr>
          <p:cNvPr id="6" name="Picture 5"/>
          <p:cNvPicPr>
            <a:picLocks noChangeAspect="1"/>
          </p:cNvPicPr>
          <p:nvPr/>
        </p:nvPicPr>
        <p:blipFill rotWithShape="1">
          <a:blip r:embed="rId2"/>
          <a:srcRect t="6767" b="3333"/>
          <a:stretch/>
        </p:blipFill>
        <p:spPr>
          <a:xfrm>
            <a:off x="3256177" y="1236258"/>
            <a:ext cx="11780408" cy="794706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5C4ED2-256F-4D29-85B7-CF39D923C757}"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5" name="Rectangle 4"/>
          <p:cNvSpPr/>
          <p:nvPr/>
        </p:nvSpPr>
        <p:spPr>
          <a:xfrm>
            <a:off x="7115822" y="763876"/>
            <a:ext cx="3546484" cy="646331"/>
          </a:xfrm>
          <a:prstGeom prst="rect">
            <a:avLst/>
          </a:prstGeom>
        </p:spPr>
        <p:txBody>
          <a:bodyPr wrap="none">
            <a:spAutoFit/>
          </a:bodyPr>
          <a:lstStyle/>
          <a:p>
            <a:r>
              <a:rPr lang="en-IN" sz="3600" b="1" dirty="0" smtClean="0">
                <a:latin typeface="Times New Roman" panose="02020603050405020304"/>
                <a:cs typeface="Times New Roman" panose="02020603050405020304"/>
              </a:rPr>
              <a:t>SOURCE</a:t>
            </a:r>
            <a:r>
              <a:rPr lang="en-IN" sz="3600" b="1" spc="-65" dirty="0" smtClean="0">
                <a:latin typeface="Times New Roman" panose="02020603050405020304"/>
                <a:cs typeface="Times New Roman" panose="02020603050405020304"/>
              </a:rPr>
              <a:t> </a:t>
            </a:r>
            <a:r>
              <a:rPr lang="en-IN" sz="3600" b="1" spc="-5" dirty="0" smtClean="0">
                <a:latin typeface="Times New Roman" panose="02020603050405020304"/>
                <a:cs typeface="Times New Roman" panose="02020603050405020304"/>
              </a:rPr>
              <a:t>CODE</a:t>
            </a:r>
            <a:endParaRPr lang="en-IN" sz="3600" b="1"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73" y="1614923"/>
            <a:ext cx="9934533" cy="705140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1834" y="1410207"/>
            <a:ext cx="6543675" cy="767715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CB92B2-F34C-4197-B9EB-AE8504565CAC}"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6" name="TextBox 5"/>
          <p:cNvSpPr txBox="1"/>
          <p:nvPr/>
        </p:nvSpPr>
        <p:spPr>
          <a:xfrm>
            <a:off x="8018136" y="938463"/>
            <a:ext cx="2930236" cy="646331"/>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OUTPUT</a:t>
            </a:r>
            <a:endParaRPr lang="en-IN" sz="36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161" y="2356585"/>
            <a:ext cx="11902440" cy="5349240"/>
          </a:xfrm>
          <a:prstGeom prst="rect">
            <a:avLst/>
          </a:prstGeom>
        </p:spPr>
      </p:pic>
      <p:sp>
        <p:nvSpPr>
          <p:cNvPr id="10" name="TextBox 9"/>
          <p:cNvSpPr txBox="1"/>
          <p:nvPr/>
        </p:nvSpPr>
        <p:spPr>
          <a:xfrm>
            <a:off x="14413269" y="8902273"/>
            <a:ext cx="15023994" cy="400110"/>
          </a:xfrm>
          <a:prstGeom prst="rect">
            <a:avLst/>
          </a:prstGeom>
          <a:noFill/>
        </p:spPr>
        <p:txBody>
          <a:bodyPr wrap="square" rtlCol="0">
            <a:spAutoFit/>
          </a:bodyPr>
          <a:lstStyle/>
          <a:p>
            <a:r>
              <a:rPr lang="en-US" sz="2000" dirty="0" smtClean="0"/>
              <a:t>Troubleshooting under progress*</a:t>
            </a:r>
            <a:endParaRPr lang="en-IN"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FD77F6-5261-4EDD-A1C2-EFB0C736102B}"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Rectangle 4"/>
          <p:cNvSpPr/>
          <p:nvPr/>
        </p:nvSpPr>
        <p:spPr>
          <a:xfrm>
            <a:off x="885559" y="389205"/>
            <a:ext cx="15469732" cy="3046988"/>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ABSTRACT</a:t>
            </a:r>
          </a:p>
          <a:p>
            <a:pPr lvl="1">
              <a:lnSpc>
                <a:spcPct val="150000"/>
              </a:lnSpc>
            </a:pPr>
            <a:endParaRPr lang="en-IN" sz="3200" b="1" dirty="0" smtClean="0">
              <a:latin typeface="Times New Roman" panose="02020603050405020304" pitchFamily="18" charset="0"/>
              <a:cs typeface="Times New Roman" panose="02020603050405020304" pitchFamily="18" charset="0"/>
            </a:endParaRPr>
          </a:p>
          <a:p>
            <a:pPr lvl="1">
              <a:lnSpc>
                <a:spcPct val="150000"/>
              </a:lnSpc>
            </a:pPr>
            <a:endParaRPr lang="en-IN" sz="3200" b="1" dirty="0" smtClean="0">
              <a:latin typeface="Times New Roman" panose="02020603050405020304" pitchFamily="18" charset="0"/>
              <a:cs typeface="Times New Roman" panose="02020603050405020304" pitchFamily="18" charset="0"/>
            </a:endParaRPr>
          </a:p>
          <a:p>
            <a:pPr lvl="1">
              <a:lnSpc>
                <a:spcPct val="150000"/>
              </a:lnSpc>
            </a:pPr>
            <a:endParaRPr lang="en-IN" sz="2800" b="1" dirty="0" smtClean="0">
              <a:latin typeface="Times New Roman" panose="02020603050405020304" pitchFamily="18" charset="0"/>
              <a:cs typeface="Times New Roman" panose="02020603050405020304" pitchFamily="18" charset="0"/>
            </a:endParaRPr>
          </a:p>
        </p:txBody>
      </p:sp>
      <p:sp>
        <p:nvSpPr>
          <p:cNvPr id="6" name="Text Box 5"/>
          <p:cNvSpPr txBox="1"/>
          <p:nvPr/>
        </p:nvSpPr>
        <p:spPr>
          <a:xfrm>
            <a:off x="1348740" y="655320"/>
            <a:ext cx="16191230" cy="8709025"/>
          </a:xfrm>
          <a:prstGeom prst="rect">
            <a:avLst/>
          </a:prstGeom>
          <a:noFill/>
        </p:spPr>
        <p:txBody>
          <a:bodyPr wrap="square" rtlCol="0" anchor="t">
            <a:spAutoFit/>
          </a:bodyPr>
          <a:lstStyle/>
          <a:p>
            <a:pPr marL="514350" indent="-514350" algn="just">
              <a:buAutoNum type="arabicPeriod"/>
            </a:pPr>
            <a:endParaRPr lang="en-US" sz="2800" dirty="0">
              <a:latin typeface="Times New Roman" panose="02020603050405020304" pitchFamily="18" charset="0"/>
              <a:cs typeface="Times New Roman" panose="02020603050405020304" pitchFamily="18" charset="0"/>
            </a:endParaRPr>
          </a:p>
          <a:p>
            <a:pPr marL="514350" indent="-514350" algn="just">
              <a:buAutoNum type="arabicPeriod"/>
            </a:pPr>
            <a:r>
              <a:rPr lang="en-US" sz="2800" dirty="0">
                <a:latin typeface="Times New Roman" panose="02020603050405020304" pitchFamily="18" charset="0"/>
                <a:cs typeface="Times New Roman" panose="02020603050405020304" pitchFamily="18" charset="0"/>
              </a:rPr>
              <a:t>Introduction:</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Voice-controlled home automation system using Arduino and Android integration.</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Enhances accessibility, efficiency, and energy-saving capabilities for users.</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Aimed at catering to the needs of elderly, disabled, and tech-savvy individuals.</a:t>
            </a:r>
          </a:p>
          <a:p>
            <a:pPr marL="514350" indent="-514350" algn="just">
              <a:buAutoNum type="arabicPeriod"/>
            </a:pPr>
            <a:r>
              <a:rPr lang="en-US" sz="2800" dirty="0">
                <a:latin typeface="Times New Roman" panose="02020603050405020304" pitchFamily="18" charset="0"/>
                <a:cs typeface="Times New Roman" panose="02020603050405020304" pitchFamily="18" charset="0"/>
              </a:rPr>
              <a:t>Purpose:</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Design and implementation of a cost-effective and scalable solution for modern homes.</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Provides convenient and intuitive interface for controlling household appliances through voice commands. Integration of Arduino microprocessor technology and Android smartphone for seamless operation.</a:t>
            </a:r>
          </a:p>
          <a:p>
            <a:pPr marL="514350" indent="-514350" algn="just">
              <a:buAutoNum type="arabicPeriod"/>
            </a:pPr>
            <a:r>
              <a:rPr lang="en-US" sz="2800" dirty="0">
                <a:latin typeface="Times New Roman" panose="02020603050405020304" pitchFamily="18" charset="0"/>
                <a:cs typeface="Times New Roman" panose="02020603050405020304" pitchFamily="18" charset="0"/>
              </a:rPr>
              <a:t>Method:</a:t>
            </a:r>
          </a:p>
          <a:p>
            <a:pPr marL="1428750" lvl="2" indent="-51435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Utilization of Arduino microprocessor technology for controlling household appliances.</a:t>
            </a:r>
          </a:p>
          <a:p>
            <a:pPr marL="1428750" lvl="2" indent="-51435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Integration with Android smartphone/tablet for voice command input and wireless communication.</a:t>
            </a:r>
          </a:p>
          <a:p>
            <a:pPr marL="1428750" lvl="2" indent="-51435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Incorporation of Bluetooth technology for establishing wireless connectivity between Arduino and Android devices. Development of an intuitive Android application for setup, configuration, and operation of the home automation system.</a:t>
            </a:r>
          </a:p>
          <a:p>
            <a:pPr marL="514350" indent="-514350" algn="just">
              <a:buAutoNum type="arabicPeriod"/>
            </a:pPr>
            <a:r>
              <a:rPr lang="en-US" sz="2800" dirty="0">
                <a:latin typeface="Times New Roman" panose="02020603050405020304" pitchFamily="18" charset="0"/>
                <a:cs typeface="Times New Roman" panose="02020603050405020304" pitchFamily="18" charset="0"/>
              </a:rPr>
              <a:t>Result:</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Successful implementation of voice-controlled operation for various household appliances.</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Integration of an authentication mechanism to enhance security and privacy.</a:t>
            </a:r>
          </a:p>
          <a:p>
            <a:pPr marL="1371600" lvl="2" indent="-457200" algn="just">
              <a:buFont typeface="Wingdings" panose="05000000000000000000" charset="0"/>
              <a:buChar char="Ø"/>
            </a:pPr>
            <a:r>
              <a:rPr lang="en-US" sz="2800" dirty="0">
                <a:latin typeface="Times New Roman" panose="02020603050405020304" pitchFamily="18" charset="0"/>
                <a:cs typeface="Times New Roman" panose="02020603050405020304" pitchFamily="18" charset="0"/>
              </a:rPr>
              <a:t>Establishment of seamless wireless connectivity between Arduino and Android devices via Bluetooth.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77B2E-9F7A-4EC3-95F3-37C44A62CDF5}"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5" name="Rectangle 4"/>
          <p:cNvSpPr/>
          <p:nvPr/>
        </p:nvSpPr>
        <p:spPr>
          <a:xfrm>
            <a:off x="7243864" y="885234"/>
            <a:ext cx="3288080" cy="646331"/>
          </a:xfrm>
          <a:prstGeom prst="rect">
            <a:avLst/>
          </a:prstGeom>
        </p:spPr>
        <p:txBody>
          <a:bodyPr wrap="none">
            <a:spAutoFit/>
          </a:bodyPr>
          <a:lstStyle/>
          <a:p>
            <a:r>
              <a:rPr lang="en-IN" sz="3600" b="1" spc="-20" dirty="0" smtClean="0">
                <a:latin typeface="Times New Roman" panose="02020603050405020304"/>
                <a:cs typeface="Times New Roman" panose="02020603050405020304"/>
              </a:rPr>
              <a:t>CONCLUSION</a:t>
            </a:r>
            <a:endParaRPr lang="en-IN" sz="3600" b="1" dirty="0"/>
          </a:p>
        </p:txBody>
      </p:sp>
      <p:sp>
        <p:nvSpPr>
          <p:cNvPr id="6" name="TextBox 5"/>
          <p:cNvSpPr txBox="1"/>
          <p:nvPr/>
        </p:nvSpPr>
        <p:spPr>
          <a:xfrm>
            <a:off x="2060848" y="2132505"/>
            <a:ext cx="15023994" cy="4401205"/>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Our voice-controlled home automation system has been successfully validated through comprehensive testing in </a:t>
            </a:r>
            <a:r>
              <a:rPr lang="en-US" sz="2800" dirty="0" err="1">
                <a:latin typeface="Times New Roman" panose="02020603050405020304" pitchFamily="18" charset="0"/>
                <a:cs typeface="Times New Roman" panose="02020603050405020304" pitchFamily="18" charset="0"/>
              </a:rPr>
              <a:t>TinkerCAD</a:t>
            </a:r>
            <a:r>
              <a:rPr lang="en-US" sz="28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system demonstrates seamless integration between hardware and software components, ensuring reliable and efficient operation.</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Designed as a cost-effective solution, the system offers a user-friendly interface tailored to meet the specific needs of elderly and physically disabled individuals.</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By enabling control of various home devices through intuitive voice commands, the system promotes independence and accessibility for users.</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Our project reflects a commitment to leveraging technology for social good, aiming to enhance the quality of life and autonomy of its users.</a:t>
            </a:r>
            <a:endParaRPr lang="en-IN" sz="20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477FBA-3DEC-44C2-BA57-52D0CDB7EA7F}"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smtClean="0">
                <a:latin typeface="Times New Roman" panose="02020603050405020304" pitchFamily="18" charset="0"/>
                <a:cs typeface="Times New Roman" panose="02020603050405020304" pitchFamily="18" charset="0"/>
              </a:rPr>
              <a:t>Plagiarism</a:t>
            </a:r>
            <a:r>
              <a:rPr lang="en-IN" sz="3600" b="1" spc="-210" dirty="0" smtClean="0">
                <a:latin typeface="Times New Roman" panose="02020603050405020304" pitchFamily="18" charset="0"/>
                <a:cs typeface="Times New Roman" panose="02020603050405020304" pitchFamily="18" charset="0"/>
              </a:rPr>
              <a:t> </a:t>
            </a:r>
            <a:r>
              <a:rPr lang="en-IN" sz="3600" b="1" spc="5" dirty="0" smtClean="0">
                <a:latin typeface="Times New Roman" panose="02020603050405020304" pitchFamily="18" charset="0"/>
                <a:cs typeface="Times New Roman" panose="02020603050405020304" pitchFamily="18" charset="0"/>
              </a:rPr>
              <a:t>Report</a:t>
            </a:r>
            <a:r>
              <a:rPr lang="en-IN" sz="3600" b="1" spc="-35" dirty="0" smtClean="0">
                <a:latin typeface="Times New Roman" panose="02020603050405020304" pitchFamily="18" charset="0"/>
                <a:cs typeface="Times New Roman" panose="02020603050405020304" pitchFamily="18" charset="0"/>
              </a:rPr>
              <a:t> </a:t>
            </a:r>
            <a:r>
              <a:rPr lang="en-IN" sz="3600" b="1" spc="10" dirty="0" smtClean="0">
                <a:latin typeface="Times New Roman" panose="02020603050405020304" pitchFamily="18" charset="0"/>
                <a:cs typeface="Times New Roman" panose="02020603050405020304" pitchFamily="18" charset="0"/>
              </a:rPr>
              <a:t>of</a:t>
            </a:r>
            <a:r>
              <a:rPr lang="en-IN" sz="3600" b="1" spc="-55" dirty="0" smtClean="0">
                <a:latin typeface="Times New Roman" panose="02020603050405020304" pitchFamily="18" charset="0"/>
                <a:cs typeface="Times New Roman" panose="02020603050405020304" pitchFamily="18" charset="0"/>
              </a:rPr>
              <a:t> </a:t>
            </a:r>
            <a:r>
              <a:rPr lang="en-IN" sz="3600" b="1" spc="-15" dirty="0" smtClean="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476" y="1554169"/>
            <a:ext cx="14403048" cy="7178662"/>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D397B6-CFD6-4A30-BF77-5D0D3D341304}"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5" name="Rectangle 4"/>
          <p:cNvSpPr/>
          <p:nvPr/>
        </p:nvSpPr>
        <p:spPr>
          <a:xfrm>
            <a:off x="6366252" y="620706"/>
            <a:ext cx="5453096" cy="646331"/>
          </a:xfrm>
          <a:prstGeom prst="rect">
            <a:avLst/>
          </a:prstGeom>
        </p:spPr>
        <p:txBody>
          <a:bodyPr wrap="none">
            <a:spAutoFit/>
          </a:bodyPr>
          <a:lstStyle/>
          <a:p>
            <a:r>
              <a:rPr lang="en-IN" sz="3600" b="1" spc="-5" dirty="0" smtClean="0">
                <a:latin typeface="Times New Roman" panose="02020603050405020304" pitchFamily="18" charset="0"/>
                <a:cs typeface="Times New Roman" panose="02020603050405020304" pitchFamily="18" charset="0"/>
              </a:rPr>
              <a:t>Web</a:t>
            </a:r>
            <a:r>
              <a:rPr lang="en-IN" sz="3600" b="1" spc="-40" dirty="0" smtClean="0">
                <a:latin typeface="Times New Roman" panose="02020603050405020304" pitchFamily="18" charset="0"/>
                <a:cs typeface="Times New Roman" panose="02020603050405020304" pitchFamily="18" charset="0"/>
              </a:rPr>
              <a:t> </a:t>
            </a:r>
            <a:r>
              <a:rPr lang="en-IN" sz="3600" b="1" spc="5" dirty="0" smtClean="0">
                <a:latin typeface="Times New Roman" panose="02020603050405020304" pitchFamily="18" charset="0"/>
                <a:cs typeface="Times New Roman" panose="02020603050405020304" pitchFamily="18" charset="0"/>
              </a:rPr>
              <a:t>references/video</a:t>
            </a:r>
            <a:r>
              <a:rPr lang="en-IN" sz="3600" b="1" spc="-114" dirty="0" smtClean="0">
                <a:latin typeface="Times New Roman" panose="02020603050405020304" pitchFamily="18" charset="0"/>
                <a:cs typeface="Times New Roman" panose="02020603050405020304" pitchFamily="18" charset="0"/>
              </a:rPr>
              <a:t> </a:t>
            </a:r>
            <a:r>
              <a:rPr lang="en-IN" sz="3600" b="1" spc="20" dirty="0" smtClean="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1463712" y="2295024"/>
            <a:ext cx="15846602" cy="4506359"/>
            <a:chOff x="1463712" y="2295024"/>
            <a:chExt cx="15846602" cy="4506359"/>
          </a:xfrm>
        </p:grpSpPr>
        <p:sp>
          <p:nvSpPr>
            <p:cNvPr id="8" name="TextBox 7"/>
            <p:cNvSpPr txBox="1"/>
            <p:nvPr/>
          </p:nvSpPr>
          <p:spPr>
            <a:xfrm>
              <a:off x="1463712" y="2347601"/>
              <a:ext cx="15846602" cy="4401205"/>
            </a:xfrm>
            <a:prstGeom prst="rect">
              <a:avLst/>
            </a:prstGeom>
            <a:noFill/>
          </p:spPr>
          <p:txBody>
            <a:bodyPr wrap="square" rtlCol="0">
              <a:spAutoFit/>
            </a:bodyPr>
            <a:lstStyle/>
            <a:p>
              <a:r>
                <a:rPr lang="en-US" sz="2800" dirty="0" smtClean="0"/>
                <a:t>1. TED Talks on “How Dangerous are IoT Devices?” By Yuval </a:t>
              </a:r>
              <a:r>
                <a:rPr lang="en-US" sz="2800" dirty="0" err="1" smtClean="0"/>
                <a:t>Elovici</a:t>
              </a:r>
              <a:r>
                <a:rPr lang="en-US" sz="2800" dirty="0" smtClean="0"/>
                <a:t>. </a:t>
              </a:r>
              <a:r>
                <a:rPr lang="en-IN" sz="2800" dirty="0">
                  <a:hlinkClick r:id="rId2"/>
                </a:rPr>
                <a:t>https://youtu.be/vgoX_m6Mkko?si=dmSJxdbnZCEtP3cK</a:t>
              </a:r>
              <a:endParaRPr lang="en-IN" sz="2800" dirty="0"/>
            </a:p>
            <a:p>
              <a:endParaRPr lang="en-US" sz="2800" dirty="0" smtClean="0"/>
            </a:p>
            <a:p>
              <a:r>
                <a:rPr lang="en-US" sz="2800" dirty="0" smtClean="0"/>
                <a:t>2. IoT Learning by </a:t>
              </a:r>
              <a:r>
                <a:rPr lang="en-US" sz="2800" dirty="0"/>
                <a:t>Great Learning. </a:t>
              </a:r>
              <a:r>
                <a:rPr lang="en-US" sz="2800" dirty="0">
                  <a:hlinkClick r:id="rId3"/>
                </a:rPr>
                <a:t>https://</a:t>
              </a:r>
              <a:r>
                <a:rPr lang="en-US" sz="2800" dirty="0" smtClean="0">
                  <a:hlinkClick r:id="rId3"/>
                </a:rPr>
                <a:t>youtu.be/Fj02iTrWUx0?si=0oKwjm_FE9bAG_HS</a:t>
              </a:r>
              <a:endParaRPr lang="en-US" sz="2800" dirty="0" smtClean="0"/>
            </a:p>
            <a:p>
              <a:endParaRPr lang="en-US" sz="2800" dirty="0" smtClean="0"/>
            </a:p>
            <a:p>
              <a:endParaRPr lang="en-US" sz="2800" dirty="0" smtClean="0"/>
            </a:p>
            <a:p>
              <a:r>
                <a:rPr lang="en-US" sz="2800" dirty="0" smtClean="0"/>
                <a:t>3</a:t>
              </a:r>
              <a:r>
                <a:rPr lang="en-US" sz="2800" dirty="0"/>
                <a:t>. IoT Network Simulator. </a:t>
              </a:r>
              <a:r>
                <a:rPr lang="en-US" sz="2800" dirty="0">
                  <a:hlinkClick r:id="rId4"/>
                </a:rPr>
                <a:t>https://networksimulationtools.com/iot-network-simulator</a:t>
              </a:r>
              <a:r>
                <a:rPr lang="en-US" sz="2800" dirty="0" smtClean="0">
                  <a:hlinkClick r:id="rId4"/>
                </a:rPr>
                <a:t>/</a:t>
              </a:r>
              <a:endParaRPr lang="en-US" sz="2800" dirty="0" smtClean="0"/>
            </a:p>
            <a:p>
              <a:endParaRPr lang="en-US" sz="2800" dirty="0"/>
            </a:p>
            <a:p>
              <a:endParaRPr lang="en-US" sz="2800" dirty="0"/>
            </a:p>
            <a:p>
              <a:r>
                <a:rPr lang="en-US" sz="2800" dirty="0" smtClean="0"/>
                <a:t>4. Arduino Nano Leaning </a:t>
              </a:r>
              <a:r>
                <a:rPr lang="en-US" sz="2800" dirty="0"/>
                <a:t>Configuration Guide. </a:t>
              </a:r>
              <a:r>
                <a:rPr lang="en-US" sz="2800" dirty="0">
                  <a:hlinkClick r:id="rId5"/>
                </a:rPr>
                <a:t>https://www.arduino.cc/en/Guide/ArduinoNano</a:t>
              </a:r>
              <a:endParaRPr lang="en-IN" sz="28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4932" y="2295024"/>
              <a:ext cx="765048" cy="53949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8795" y="3650003"/>
              <a:ext cx="810721" cy="571704"/>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02431" y="4872499"/>
              <a:ext cx="636222" cy="63622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39117" y="6165161"/>
              <a:ext cx="636222" cy="636222"/>
            </a:xfrm>
            <a:prstGeom prst="rect">
              <a:avLst/>
            </a:prstGeom>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DA1C49-A265-42D4-884A-BD316D9B57CE}"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5" name="Rectangle 4"/>
          <p:cNvSpPr/>
          <p:nvPr/>
        </p:nvSpPr>
        <p:spPr>
          <a:xfrm>
            <a:off x="1433633" y="592791"/>
            <a:ext cx="9575769" cy="646331"/>
          </a:xfrm>
          <a:prstGeom prst="rect">
            <a:avLst/>
          </a:prstGeom>
        </p:spPr>
        <p:txBody>
          <a:bodyPr wrap="square">
            <a:spAutoFit/>
          </a:bodyPr>
          <a:lstStyle/>
          <a:p>
            <a:r>
              <a:rPr lang="en-IN" sz="3600" b="1" dirty="0" smtClean="0">
                <a:latin typeface="Times New Roman" panose="02020603050405020304" pitchFamily="18" charset="0"/>
                <a:cs typeface="Times New Roman" panose="02020603050405020304" pitchFamily="18" charset="0"/>
              </a:rPr>
              <a:t>REFERENCES</a:t>
            </a:r>
            <a:endParaRPr lang="en-IN" sz="3600" b="1" dirty="0"/>
          </a:p>
        </p:txBody>
      </p:sp>
      <p:sp>
        <p:nvSpPr>
          <p:cNvPr id="8" name="TextBox 7"/>
          <p:cNvSpPr txBox="1"/>
          <p:nvPr/>
        </p:nvSpPr>
        <p:spPr>
          <a:xfrm>
            <a:off x="1134641" y="1600683"/>
            <a:ext cx="16652240" cy="6986528"/>
          </a:xfrm>
          <a:prstGeom prst="rect">
            <a:avLst/>
          </a:prstGeom>
          <a:noFill/>
        </p:spPr>
        <p:txBody>
          <a:bodyPr wrap="square" rtlCol="0">
            <a:spAutoFit/>
          </a:bodyPr>
          <a:lstStyle/>
          <a:p>
            <a:r>
              <a:rPr lang="en-IN" sz="2800" dirty="0"/>
              <a:t>[1] </a:t>
            </a:r>
            <a:r>
              <a:rPr lang="en-IN" sz="2800" dirty="0" err="1"/>
              <a:t>Froiz-Míguez</a:t>
            </a:r>
            <a:r>
              <a:rPr lang="en-IN" sz="2800" dirty="0"/>
              <a:t>, I., </a:t>
            </a:r>
            <a:r>
              <a:rPr lang="en-IN" sz="2800" dirty="0" err="1"/>
              <a:t>Fraga</a:t>
            </a:r>
            <a:r>
              <a:rPr lang="en-IN" sz="2800" dirty="0"/>
              <a:t>-Lamas, P., &amp; </a:t>
            </a:r>
            <a:r>
              <a:rPr lang="en-IN" sz="2800" dirty="0" err="1"/>
              <a:t>Fernández-CaraméS</a:t>
            </a:r>
            <a:r>
              <a:rPr lang="en-IN" sz="2800" dirty="0"/>
              <a:t>, T. M. (2023). Design, Implementation, and Practical Evaluation of a Voice Recognition Based IoT Home Automation System for Low-Resource Languages and Resource-Constrained Edge IoT Devices: A System for Galician and Mobile Opportunistic Scenarios. In IEEE Access (Vol. 11, pp. 63623-63649). DOI: 10.1109/ACCESS.2023.3286391.</a:t>
            </a:r>
          </a:p>
          <a:p>
            <a:endParaRPr lang="en-IN" sz="2800" dirty="0"/>
          </a:p>
          <a:p>
            <a:r>
              <a:rPr lang="en-IN" sz="2800" dirty="0"/>
              <a:t>[2] </a:t>
            </a:r>
            <a:r>
              <a:rPr lang="en-IN" sz="2800" dirty="0" err="1"/>
              <a:t>Arif</a:t>
            </a:r>
            <a:r>
              <a:rPr lang="en-IN" sz="2800" dirty="0"/>
              <a:t>, T., </a:t>
            </a:r>
            <a:r>
              <a:rPr lang="en-IN" sz="2800" dirty="0" err="1"/>
              <a:t>Javed</a:t>
            </a:r>
            <a:r>
              <a:rPr lang="en-IN" sz="2800" dirty="0"/>
              <a:t>, A., </a:t>
            </a:r>
            <a:r>
              <a:rPr lang="en-IN" sz="2800" dirty="0" err="1"/>
              <a:t>Alhameed</a:t>
            </a:r>
            <a:r>
              <a:rPr lang="en-IN" sz="2800" dirty="0"/>
              <a:t>, M., </a:t>
            </a:r>
            <a:r>
              <a:rPr lang="en-IN" sz="2800" dirty="0" err="1"/>
              <a:t>Jeribi</a:t>
            </a:r>
            <a:r>
              <a:rPr lang="en-IN" sz="2800" dirty="0"/>
              <a:t>, F., &amp; Tahir, A. (2021). Voice Spoofing Countermeasure for Logical Access Attacks Detection. In IEEE Access (Vol. 9, pp. 162857-162868). DOI: 10.1109/ACCESS.2021.3133134.</a:t>
            </a:r>
          </a:p>
          <a:p>
            <a:endParaRPr lang="en-IN" sz="2800" dirty="0"/>
          </a:p>
          <a:p>
            <a:r>
              <a:rPr lang="en-IN" sz="2800" dirty="0"/>
              <a:t>[3] </a:t>
            </a:r>
            <a:r>
              <a:rPr lang="en-IN" sz="2800" dirty="0" err="1"/>
              <a:t>Butun</a:t>
            </a:r>
            <a:r>
              <a:rPr lang="en-IN" sz="2800" dirty="0"/>
              <a:t>, I., &amp; </a:t>
            </a:r>
            <a:r>
              <a:rPr lang="en-IN" sz="2800" dirty="0" err="1"/>
              <a:t>Österberg</a:t>
            </a:r>
            <a:r>
              <a:rPr lang="en-IN" sz="2800" dirty="0"/>
              <a:t>, P. (2021). A Review of Distributed Access Control for </a:t>
            </a:r>
            <a:r>
              <a:rPr lang="en-IN" sz="2800" dirty="0" err="1"/>
              <a:t>Blockchain</a:t>
            </a:r>
            <a:r>
              <a:rPr lang="en-IN" sz="2800" dirty="0"/>
              <a:t> Systems Towards Securing the Internet of Things. In IEEE Access (Vol. 9, pp. 5428-5441). DOI: 10.1109/ACCESS.2020.3047902.</a:t>
            </a:r>
          </a:p>
          <a:p>
            <a:endParaRPr lang="en-IN" sz="2800" dirty="0"/>
          </a:p>
          <a:p>
            <a:r>
              <a:rPr lang="en-IN" sz="2800" dirty="0"/>
              <a:t>[4] </a:t>
            </a:r>
            <a:r>
              <a:rPr lang="en-IN" sz="2800" dirty="0" err="1"/>
              <a:t>Pourvahab</a:t>
            </a:r>
            <a:r>
              <a:rPr lang="en-IN" sz="2800" dirty="0"/>
              <a:t>, M., &amp; </a:t>
            </a:r>
            <a:r>
              <a:rPr lang="en-IN" sz="2800" dirty="0" err="1"/>
              <a:t>Ekbatanifard</a:t>
            </a:r>
            <a:r>
              <a:rPr lang="en-IN" sz="2800" dirty="0"/>
              <a:t>, G. (2019). An Efficient Forensics Architecture in Software-Defined Networking-IoT Using </a:t>
            </a:r>
            <a:r>
              <a:rPr lang="en-IN" sz="2800" dirty="0" err="1"/>
              <a:t>Blockchain</a:t>
            </a:r>
            <a:r>
              <a:rPr lang="en-IN" sz="2800" dirty="0"/>
              <a:t> Technology. In IEEE Access (Vol. 7, pp. 99573-99588). DOI: 10.1109/ACCESS.2019.2930345</a:t>
            </a:r>
            <a:r>
              <a:rPr lang="en-IN" sz="2800" dirty="0" smtClean="0"/>
              <a:t>.</a:t>
            </a:r>
          </a:p>
          <a:p>
            <a:endParaRPr lang="en-US" sz="2800" dirty="0"/>
          </a:p>
          <a:p>
            <a:r>
              <a:rPr lang="en-US" sz="2800" dirty="0" smtClean="0"/>
              <a:t>[5] P</a:t>
            </a:r>
            <a:r>
              <a:rPr lang="en-US" sz="2800" dirty="0"/>
              <a:t>. R. </a:t>
            </a:r>
            <a:r>
              <a:rPr lang="en-US" sz="2800" dirty="0" err="1"/>
              <a:t>Pinheiro</a:t>
            </a:r>
            <a:r>
              <a:rPr lang="en-US" sz="2800" dirty="0"/>
              <a:t> et al., "Integration of the Mobile Robot and Internet of Things to Monitor Older People," in IEEE Access, vol. 8, pp. 138922-138933, 2020, </a:t>
            </a:r>
            <a:r>
              <a:rPr lang="en-US" sz="2800" dirty="0" err="1"/>
              <a:t>doi</a:t>
            </a:r>
            <a:r>
              <a:rPr lang="en-US" sz="2800" dirty="0"/>
              <a:t>: 10.1109/ACCESS.2020.3009167.</a:t>
            </a:r>
            <a:endParaRPr lang="en-IN"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1E5BB-289A-480A-9054-3C8D000D4A1A}"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6" name="TextBox 5"/>
          <p:cNvSpPr txBox="1"/>
          <p:nvPr/>
        </p:nvSpPr>
        <p:spPr>
          <a:xfrm>
            <a:off x="820261" y="1436910"/>
            <a:ext cx="16652240" cy="3970318"/>
          </a:xfrm>
          <a:prstGeom prst="rect">
            <a:avLst/>
          </a:prstGeom>
          <a:noFill/>
        </p:spPr>
        <p:txBody>
          <a:bodyPr wrap="square" rtlCol="0">
            <a:spAutoFit/>
          </a:bodyPr>
          <a:lstStyle/>
          <a:p>
            <a:r>
              <a:rPr lang="en-US" sz="2800" dirty="0" smtClean="0"/>
              <a:t>[5] </a:t>
            </a:r>
            <a:r>
              <a:rPr lang="en-US" sz="2800" dirty="0"/>
              <a:t>A. Al-</a:t>
            </a:r>
            <a:r>
              <a:rPr lang="en-US" sz="2800" dirty="0" err="1"/>
              <a:t>Nasheri</a:t>
            </a:r>
            <a:r>
              <a:rPr lang="en-US" sz="2800" dirty="0"/>
              <a:t> et al., "Voice Pathology Detection and Classification Using Auto-Correlation and Entropy Features in Different Frequency Regions," in IEEE Access, vol. 6, pp. 6961-6974, 2018, </a:t>
            </a:r>
            <a:r>
              <a:rPr lang="en-US" sz="2800" dirty="0" err="1"/>
              <a:t>doi</a:t>
            </a:r>
            <a:r>
              <a:rPr lang="en-US" sz="2800" dirty="0"/>
              <a:t>: 10.1109/ACCESS.2017.2696056</a:t>
            </a:r>
            <a:r>
              <a:rPr lang="en-US" sz="2800" dirty="0" smtClean="0"/>
              <a:t>.</a:t>
            </a:r>
          </a:p>
          <a:p>
            <a:endParaRPr lang="en-US" sz="2800" dirty="0"/>
          </a:p>
          <a:p>
            <a:r>
              <a:rPr lang="en-IN" sz="2800" dirty="0" smtClean="0"/>
              <a:t>[6] </a:t>
            </a:r>
            <a:r>
              <a:rPr lang="en-IN" sz="2800" dirty="0"/>
              <a:t>A. Sehgal and N. </a:t>
            </a:r>
            <a:r>
              <a:rPr lang="en-IN" sz="2800" dirty="0" err="1"/>
              <a:t>Kehtarnavaz</a:t>
            </a:r>
            <a:r>
              <a:rPr lang="en-IN" sz="2800" dirty="0"/>
              <a:t>, "A Convolutional Neural Network Smartphone App for Real-Time Voice Activity Detection," in IEEE Access, vol. 6, pp. 9017-9026, 2018, </a:t>
            </a:r>
            <a:r>
              <a:rPr lang="en-IN" sz="2800" dirty="0" err="1"/>
              <a:t>doi</a:t>
            </a:r>
            <a:r>
              <a:rPr lang="en-IN" sz="2800" dirty="0"/>
              <a:t>: 10.1109/ACCESS.2018.2800728</a:t>
            </a:r>
            <a:r>
              <a:rPr lang="en-IN" sz="2800" dirty="0" smtClean="0"/>
              <a:t>.</a:t>
            </a:r>
          </a:p>
          <a:p>
            <a:endParaRPr lang="en-US" sz="2800" dirty="0"/>
          </a:p>
          <a:p>
            <a:r>
              <a:rPr lang="en-IN" sz="2800" dirty="0" smtClean="0"/>
              <a:t>[7] </a:t>
            </a:r>
            <a:r>
              <a:rPr lang="en-IN" sz="2800" dirty="0"/>
              <a:t>J. </a:t>
            </a:r>
            <a:r>
              <a:rPr lang="en-IN" sz="2800" dirty="0" err="1"/>
              <a:t>Mabrouki</a:t>
            </a:r>
            <a:r>
              <a:rPr lang="en-IN" sz="2800" dirty="0"/>
              <a:t>, M. </a:t>
            </a:r>
            <a:r>
              <a:rPr lang="en-IN" sz="2800" dirty="0" err="1"/>
              <a:t>Azrour</a:t>
            </a:r>
            <a:r>
              <a:rPr lang="en-IN" sz="2800" dirty="0"/>
              <a:t>, D. </a:t>
            </a:r>
            <a:r>
              <a:rPr lang="en-IN" sz="2800" dirty="0" err="1"/>
              <a:t>Dhiba</a:t>
            </a:r>
            <a:r>
              <a:rPr lang="en-IN" sz="2800" dirty="0"/>
              <a:t>, Y. </a:t>
            </a:r>
            <a:r>
              <a:rPr lang="en-IN" sz="2800" dirty="0" err="1"/>
              <a:t>Farhaoui</a:t>
            </a:r>
            <a:r>
              <a:rPr lang="en-IN" sz="2800" dirty="0"/>
              <a:t>, and S. E. </a:t>
            </a:r>
            <a:r>
              <a:rPr lang="en-IN" sz="2800" dirty="0" err="1"/>
              <a:t>Hajjaji</a:t>
            </a:r>
            <a:r>
              <a:rPr lang="en-IN" sz="2800" dirty="0"/>
              <a:t>, "IoT-based data logger for weather monitoring using Arduino-based wireless sensor networks with remote graphical application and alerts," in Big Data Mining and Analytics, vol. 4, no. 1, pp. 25-32, March 2021, </a:t>
            </a:r>
            <a:r>
              <a:rPr lang="en-IN" sz="2800" dirty="0" err="1"/>
              <a:t>doi</a:t>
            </a:r>
            <a:r>
              <a:rPr lang="en-IN" sz="2800" dirty="0"/>
              <a:t>: 10.26599/BDMA.2020.9020018.</a:t>
            </a:r>
          </a:p>
        </p:txBody>
      </p:sp>
    </p:spTree>
    <p:extLst>
      <p:ext uri="{BB962C8B-B14F-4D97-AF65-F5344CB8AC3E}">
        <p14:creationId xmlns:p14="http://schemas.microsoft.com/office/powerpoint/2010/main" val="2083506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49990" y="3946375"/>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1668264" y="6982691"/>
            <a:ext cx="4295554" cy="1915649"/>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10" name="Footer Placeholder 9"/>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11" name="Date Placeholder 10"/>
          <p:cNvSpPr>
            <a:spLocks noGrp="1"/>
          </p:cNvSpPr>
          <p:nvPr>
            <p:ph type="dt" sz="half" idx="10"/>
          </p:nvPr>
        </p:nvSpPr>
        <p:spPr/>
        <p:txBody>
          <a:bodyPr/>
          <a:lstStyle/>
          <a:p>
            <a:fld id="{223D7048-03D9-4125-9E8C-80EBA245DA8D}" type="datetime4">
              <a:rPr lang="en-US" smtClean="0"/>
              <a:t>April 18, 2024</a:t>
            </a:fld>
            <a:endParaRPr lang="en-US"/>
          </a:p>
        </p:txBody>
      </p:sp>
      <p:pic>
        <p:nvPicPr>
          <p:cNvPr id="12" name="Picture 2" descr="C:\Users\Sharad\Desktop\Logo-Final-A veltech.png"/>
          <p:cNvPicPr>
            <a:picLocks noChangeAspect="1" noChangeArrowheads="1"/>
          </p:cNvPicPr>
          <p:nvPr/>
        </p:nvPicPr>
        <p:blipFill>
          <a:blip r:embed="rId3"/>
          <a:srcRect/>
          <a:stretch>
            <a:fillRect/>
          </a:stretch>
        </p:blipFill>
        <p:spPr bwMode="auto">
          <a:xfrm>
            <a:off x="16285550" y="7328892"/>
            <a:ext cx="1320062" cy="12232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01547B-D92A-4C4A-9C4E-BBA042533EF3}"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5" name="Rectangle 4"/>
          <p:cNvSpPr/>
          <p:nvPr/>
        </p:nvSpPr>
        <p:spPr>
          <a:xfrm>
            <a:off x="806898" y="451550"/>
            <a:ext cx="16940775" cy="1654748"/>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OBJECTIVES</a:t>
            </a:r>
          </a:p>
          <a:p>
            <a:pPr lvl="1" algn="ctr">
              <a:lnSpc>
                <a:spcPct val="150000"/>
              </a:lnSpc>
            </a:pPr>
            <a:endParaRPr lang="en-IN" sz="3600" b="1" dirty="0" smtClean="0">
              <a:latin typeface="Times New Roman" panose="02020603050405020304" pitchFamily="18" charset="0"/>
              <a:cs typeface="Times New Roman" panose="02020603050405020304" pitchFamily="18" charset="0"/>
            </a:endParaRPr>
          </a:p>
        </p:txBody>
      </p:sp>
      <p:sp>
        <p:nvSpPr>
          <p:cNvPr id="7" name="Text Box 6"/>
          <p:cNvSpPr txBox="1"/>
          <p:nvPr/>
        </p:nvSpPr>
        <p:spPr>
          <a:xfrm>
            <a:off x="1138555" y="1195705"/>
            <a:ext cx="16015970" cy="8493760"/>
          </a:xfrm>
          <a:prstGeom prst="rect">
            <a:avLst/>
          </a:prstGeom>
          <a:noFill/>
        </p:spPr>
        <p:txBody>
          <a:bodyPr wrap="square" rtlCol="0" anchor="t">
            <a:spAutoFit/>
          </a:bodyPr>
          <a:lstStyle/>
          <a:p>
            <a:pPr algn="just"/>
            <a:r>
              <a:rPr lang="en-US" sz="2600" b="1" dirty="0" smtClean="0">
                <a:latin typeface="Times New Roman" panose="02020603050405020304" pitchFamily="18" charset="0"/>
                <a:cs typeface="Times New Roman" panose="02020603050405020304" pitchFamily="18" charset="0"/>
                <a:sym typeface="+mn-ea"/>
              </a:rPr>
              <a:t>Objective</a:t>
            </a:r>
            <a:r>
              <a:rPr lang="en-US" sz="2600" b="1" dirty="0">
                <a:latin typeface="Times New Roman" panose="02020603050405020304" pitchFamily="18" charset="0"/>
                <a:cs typeface="Times New Roman" panose="02020603050405020304" pitchFamily="18" charset="0"/>
                <a:sym typeface="+mn-ea"/>
              </a:rPr>
              <a:t>:</a:t>
            </a:r>
            <a:endParaRPr lang="en-US" sz="26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The objective of the project is to design and implement a voice-controlled home automation system that enhances accessibility, efficiency, and energy-saving capabilities for users. </a:t>
            </a:r>
            <a:endParaRPr lang="en-US" sz="26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sym typeface="+mn-ea"/>
              </a:rPr>
              <a:t>This </a:t>
            </a:r>
            <a:r>
              <a:rPr lang="en-US" sz="2600" dirty="0">
                <a:latin typeface="Times New Roman" panose="02020603050405020304" pitchFamily="18" charset="0"/>
                <a:cs typeface="Times New Roman" panose="02020603050405020304" pitchFamily="18" charset="0"/>
                <a:sym typeface="+mn-ea"/>
              </a:rPr>
              <a:t>system aims to provide a convenient and intuitive interface for controlling household appliances through voice commands, thereby catering to the needs of elderly, disabled, and tech-savvy individuals alike. The project seeks to leverage Arduino microprocessor technology, coupled with Android smartphone integration and wireless communication, to create a cost-effective and scalable solution for modern homes</a:t>
            </a:r>
            <a:r>
              <a:rPr lang="en-US" sz="2600" dirty="0" smtClean="0">
                <a:latin typeface="Times New Roman" panose="02020603050405020304" pitchFamily="18" charset="0"/>
                <a:cs typeface="Times New Roman" panose="02020603050405020304" pitchFamily="18" charset="0"/>
                <a:sym typeface="+mn-ea"/>
              </a:rPr>
              <a:t>.</a:t>
            </a:r>
            <a:endParaRPr lang="en-US" sz="2600" dirty="0" smtClean="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sym typeface="+mn-ea"/>
              </a:rPr>
              <a:t>Scope:</a:t>
            </a:r>
            <a:endParaRPr lang="en-US" sz="26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Voice-Controlled Operation: The system will enable users to control various household appliances, including lights, doors, fans, and air conditioners, using voice commands via an Android smartphone or tablet.</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Authentication Mechanism: The project will incorporate an authentication mechanism to ensure that only authorized users can access and control the home automation system, thereby enhancing security and privacy.</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Wireless Connectivity: Communication between the Arduino microprocessor and the Android device will be established using Bluetooth technology, enabling seamless remote access and control of home appliances.</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Energy Efficiency: The system will focus on optimizing energy usage and promoting sustainability by allowing users to schedule appliance operations, monitor energy consumption, and implement energy-saving strategies.</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User Interface: An intuitive and user-friendly Android application will be developed to facilitate easy setup, configuration, and operation of the home automation system, catering to users of all technical backgrounds.</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sym typeface="+mn-ea"/>
              </a:rPr>
              <a:t>Scalability and Flexibility: The project will be designed to be scalable and adaptable to different home environments and user preferences, allowing for future expansion and integration with additional smart devices and functionalities.</a:t>
            </a:r>
            <a:endParaRPr lang="en-US" sz="2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52637F-4476-4962-91FC-2D7E16D69D0A}"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smtClean="0">
                <a:latin typeface="Times New Roman" panose="02020603050405020304" pitchFamily="18" charset="0"/>
                <a:cs typeface="Times New Roman" panose="02020603050405020304" pitchFamily="18" charset="0"/>
              </a:rPr>
              <a:t>TIMELINE OF THE PROJECT</a:t>
            </a:r>
            <a:endParaRPr lang="en-IN" sz="3600" dirty="0"/>
          </a:p>
        </p:txBody>
      </p:sp>
      <p:pic>
        <p:nvPicPr>
          <p:cNvPr id="22530" name="Picture 2" descr="Gantt Chart Example by ProductPlan"/>
          <p:cNvPicPr>
            <a:picLocks noChangeAspect="1" noChangeArrowheads="1"/>
          </p:cNvPicPr>
          <p:nvPr/>
        </p:nvPicPr>
        <p:blipFill rotWithShape="1">
          <a:blip r:embed="rId3"/>
          <a:srcRect l="29765" t="6646" r="28305" b="77146"/>
          <a:stretch/>
        </p:blipFill>
        <p:spPr bwMode="auto">
          <a:xfrm>
            <a:off x="6823881" y="1637732"/>
            <a:ext cx="3916907" cy="1009934"/>
          </a:xfrm>
          <a:prstGeom prst="rect">
            <a:avLst/>
          </a:prstGeom>
          <a:no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082" y="2940506"/>
            <a:ext cx="16286093" cy="39925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51881-5E9B-4341-B4A2-A49B92D11CD1}"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INTRODUCTION</a:t>
            </a:r>
          </a:p>
        </p:txBody>
      </p:sp>
      <p:pic>
        <p:nvPicPr>
          <p:cNvPr id="7" name="Picture 6" descr="Visualize a hom 73975d4f-b19d-4ef7-9567-33cb98d6377c"/>
          <p:cNvPicPr>
            <a:picLocks noChangeAspect="1"/>
          </p:cNvPicPr>
          <p:nvPr/>
        </p:nvPicPr>
        <p:blipFill>
          <a:blip r:embed="rId2"/>
          <a:stretch>
            <a:fillRect/>
          </a:stretch>
        </p:blipFill>
        <p:spPr>
          <a:xfrm>
            <a:off x="11049000" y="1874520"/>
            <a:ext cx="6761480" cy="6761480"/>
          </a:xfrm>
          <a:prstGeom prst="rect">
            <a:avLst/>
          </a:prstGeom>
        </p:spPr>
      </p:pic>
      <p:sp>
        <p:nvSpPr>
          <p:cNvPr id="9" name="Rectangle 8"/>
          <p:cNvSpPr/>
          <p:nvPr/>
        </p:nvSpPr>
        <p:spPr>
          <a:xfrm>
            <a:off x="726138" y="1874520"/>
            <a:ext cx="9606280" cy="7416165"/>
          </a:xfrm>
          <a:prstGeom prst="rect">
            <a:avLst/>
          </a:prstGeom>
        </p:spPr>
        <p:txBody>
          <a:bodyPr wrap="square">
            <a:spAutoFit/>
          </a:bodyPr>
          <a:lstStyle/>
          <a:p>
            <a:pPr marL="457200" indent="-457200" algn="just">
              <a:buFont typeface="Wingdings" panose="05000000000000000000" charset="0"/>
              <a:buChar char="v"/>
            </a:pPr>
            <a:r>
              <a:rPr lang="en-IN" sz="2800" b="1" dirty="0">
                <a:latin typeface="Times New Roman" panose="02020603050405020304" pitchFamily="18" charset="0"/>
                <a:cs typeface="Times New Roman" panose="02020603050405020304" pitchFamily="18" charset="0"/>
              </a:rPr>
              <a:t>Are you tired of manually controlling your household appliances? What if you could simply speak to control them?</a:t>
            </a:r>
          </a:p>
          <a:p>
            <a:pPr marL="457200" indent="-457200" algn="just">
              <a:buFont typeface="Wingdings" panose="05000000000000000000" charset="0"/>
              <a:buChar char="v"/>
            </a:pPr>
            <a:endParaRPr lang="en-IN"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v"/>
            </a:pPr>
            <a:r>
              <a:rPr lang="en-IN" sz="2800" dirty="0">
                <a:latin typeface="Times New Roman" panose="02020603050405020304" pitchFamily="18" charset="0"/>
                <a:cs typeface="Times New Roman" panose="02020603050405020304" pitchFamily="18" charset="0"/>
              </a:rPr>
              <a:t>Introducing an innovative voice-controlled home automation system designed to revolutionize the way individuals interact with their homes.</a:t>
            </a:r>
            <a:r>
              <a:rPr lang="en-US" altLang="en-IN" sz="28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Say goodbye to traditional switches and hello to the future of smart living with this voice-controlled solution.</a:t>
            </a:r>
          </a:p>
          <a:p>
            <a:pPr marL="457200" indent="-457200" algn="just">
              <a:buFont typeface="Wingdings" panose="05000000000000000000" charset="0"/>
              <a:buChar char="v"/>
            </a:pPr>
            <a:r>
              <a:rPr lang="en-IN" sz="2800" dirty="0">
                <a:latin typeface="Times New Roman" panose="02020603050405020304" pitchFamily="18" charset="0"/>
                <a:cs typeface="Times New Roman" panose="02020603050405020304" pitchFamily="18" charset="0"/>
              </a:rPr>
              <a:t>This project combines cutting-edge Arduino technology with Android integration to create a seamless and intuitive user experience.</a:t>
            </a:r>
          </a:p>
          <a:p>
            <a:pPr marL="457200" indent="-457200" algn="just">
              <a:buFont typeface="Wingdings" panose="05000000000000000000" charset="0"/>
              <a:buChar char="v"/>
            </a:pPr>
            <a:r>
              <a:rPr lang="en-IN" sz="2800" dirty="0">
                <a:latin typeface="Times New Roman" panose="02020603050405020304" pitchFamily="18" charset="0"/>
                <a:cs typeface="Times New Roman" panose="02020603050405020304" pitchFamily="18" charset="0"/>
              </a:rPr>
              <a:t>Explore the features, implementation, and benefits of this transformative home automation system, catering to the </a:t>
            </a:r>
            <a:r>
              <a:rPr lang="en-IN" sz="2800" b="1" dirty="0">
                <a:latin typeface="Times New Roman" panose="02020603050405020304" pitchFamily="18" charset="0"/>
                <a:cs typeface="Times New Roman" panose="02020603050405020304" pitchFamily="18" charset="0"/>
              </a:rPr>
              <a:t>needs of aged and physically challenged individuals</a:t>
            </a:r>
            <a:r>
              <a:rPr lang="en-IN" sz="2800" dirty="0">
                <a:latin typeface="Times New Roman" panose="02020603050405020304" pitchFamily="18" charset="0"/>
                <a:cs typeface="Times New Roman" panose="02020603050405020304" pitchFamily="18" charset="0"/>
              </a:rPr>
              <a:t> by enhancing accessibility, promoting independence, reducing physical strain, enhancing safety, and increasing convenience.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B520B-32E6-4341-A5F8-99F925EC63C7}"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LITERATURE REVIEW</a:t>
            </a:r>
          </a:p>
        </p:txBody>
      </p:sp>
      <p:graphicFrame>
        <p:nvGraphicFramePr>
          <p:cNvPr id="8" name="Table 7"/>
          <p:cNvGraphicFramePr>
            <a:graphicFrameLocks noGrp="1"/>
          </p:cNvGraphicFramePr>
          <p:nvPr/>
        </p:nvGraphicFramePr>
        <p:xfrm>
          <a:off x="802927" y="1604411"/>
          <a:ext cx="16957964" cy="7405271"/>
        </p:xfrm>
        <a:graphic>
          <a:graphicData uri="http://schemas.openxmlformats.org/drawingml/2006/table">
            <a:tbl>
              <a:tblPr firstRow="1" bandRow="1">
                <a:tableStyleId>{5C22544A-7EE6-4342-B048-85BDC9FD1C3A}</a:tableStyleId>
              </a:tblPr>
              <a:tblGrid>
                <a:gridCol w="4239491">
                  <a:extLst>
                    <a:ext uri="{9D8B030D-6E8A-4147-A177-3AD203B41FA5}">
                      <a16:colId xmlns:a16="http://schemas.microsoft.com/office/drawing/2014/main" val="20000"/>
                    </a:ext>
                  </a:extLst>
                </a:gridCol>
                <a:gridCol w="4239491">
                  <a:extLst>
                    <a:ext uri="{9D8B030D-6E8A-4147-A177-3AD203B41FA5}">
                      <a16:colId xmlns:a16="http://schemas.microsoft.com/office/drawing/2014/main" val="20001"/>
                    </a:ext>
                  </a:extLst>
                </a:gridCol>
                <a:gridCol w="4239491">
                  <a:extLst>
                    <a:ext uri="{9D8B030D-6E8A-4147-A177-3AD203B41FA5}">
                      <a16:colId xmlns:a16="http://schemas.microsoft.com/office/drawing/2014/main" val="20002"/>
                    </a:ext>
                  </a:extLst>
                </a:gridCol>
                <a:gridCol w="4239491">
                  <a:extLst>
                    <a:ext uri="{9D8B030D-6E8A-4147-A177-3AD203B41FA5}">
                      <a16:colId xmlns:a16="http://schemas.microsoft.com/office/drawing/2014/main" val="20003"/>
                    </a:ext>
                  </a:extLst>
                </a:gridCol>
              </a:tblGrid>
              <a:tr h="1735991">
                <a:tc>
                  <a:txBody>
                    <a:bodyPr/>
                    <a:lstStyle/>
                    <a:p>
                      <a:pPr algn="ctr"/>
                      <a:r>
                        <a:rPr lang="en-IN" sz="2800" dirty="0"/>
                        <a:t>Author’s Name</a:t>
                      </a:r>
                    </a:p>
                  </a:txBody>
                  <a:tcPr/>
                </a:tc>
                <a:tc>
                  <a:txBody>
                    <a:bodyPr/>
                    <a:lstStyle/>
                    <a:p>
                      <a:pPr algn="ctr"/>
                      <a:r>
                        <a:rPr lang="en-IN" sz="2800" dirty="0"/>
                        <a:t>Paper name and</a:t>
                      </a:r>
                      <a:r>
                        <a:rPr lang="en-IN" sz="2800" baseline="0" dirty="0"/>
                        <a:t> publication details</a:t>
                      </a:r>
                    </a:p>
                  </a:txBody>
                  <a:tcPr/>
                </a:tc>
                <a:tc>
                  <a:txBody>
                    <a:bodyPr/>
                    <a:lstStyle/>
                    <a:p>
                      <a:pPr algn="ctr"/>
                      <a:r>
                        <a:rPr lang="en-IN" sz="2800" dirty="0"/>
                        <a:t>Year </a:t>
                      </a:r>
                      <a:r>
                        <a:rPr lang="en-IN" sz="2800" baseline="0" dirty="0"/>
                        <a:t> of publication</a:t>
                      </a:r>
                    </a:p>
                  </a:txBody>
                  <a:tcPr/>
                </a:tc>
                <a:tc>
                  <a:txBody>
                    <a:bodyPr/>
                    <a:lstStyle/>
                    <a:p>
                      <a:pPr algn="ctr"/>
                      <a:r>
                        <a:rPr lang="en-IN" sz="2800" dirty="0"/>
                        <a:t>Main content of the paper</a:t>
                      </a:r>
                    </a:p>
                  </a:txBody>
                  <a:tcPr/>
                </a:tc>
                <a:extLst>
                  <a:ext uri="{0D108BD9-81ED-4DB2-BD59-A6C34878D82A}">
                    <a16:rowId xmlns:a16="http://schemas.microsoft.com/office/drawing/2014/main" val="10000"/>
                  </a:ext>
                </a:extLst>
              </a:tr>
              <a:tr h="818396">
                <a:tc>
                  <a:txBody>
                    <a:bodyPr/>
                    <a:lstStyle/>
                    <a:p>
                      <a:r>
                        <a:rPr lang="en-IN" sz="2400" dirty="0"/>
                        <a:t>I. Froiz-Míguez, P. Fraga-Lamas, and T. M. Fernández-Caramé</a:t>
                      </a:r>
                    </a:p>
                  </a:txBody>
                  <a:tcPr/>
                </a:tc>
                <a:tc>
                  <a:txBody>
                    <a:bodyPr/>
                    <a:lstStyle/>
                    <a:p>
                      <a:r>
                        <a:rPr lang="en-IN" sz="2400"/>
                        <a:t>Design, Implementation, and Practical Evaluation of a Voice Recognition Based IoT Home Automation System for Low-Resource Languages and Resource-Constrained Edge IoT Devices: A System for Galician and Mobile Opportunistic Scenarios</a:t>
                      </a:r>
                    </a:p>
                  </a:txBody>
                  <a:tcPr/>
                </a:tc>
                <a:tc>
                  <a:txBody>
                    <a:bodyPr/>
                    <a:lstStyle/>
                    <a:p>
                      <a:pPr algn="ctr"/>
                      <a:r>
                        <a:rPr lang="en-US" altLang="en-IN" sz="2400"/>
                        <a:t>2023</a:t>
                      </a:r>
                    </a:p>
                  </a:txBody>
                  <a:tcPr/>
                </a:tc>
                <a:tc>
                  <a:txBody>
                    <a:bodyPr/>
                    <a:lstStyle/>
                    <a:p>
                      <a:r>
                        <a:rPr lang="en-IN" sz="2400"/>
                        <a:t>Design, implementation, and evaluation of a voice recognition-based IoT home automation system tailored for low-resource languages and resource-constrained edge IoT devices.</a:t>
                      </a:r>
                    </a:p>
                  </a:txBody>
                  <a:tcPr/>
                </a:tc>
                <a:extLst>
                  <a:ext uri="{0D108BD9-81ED-4DB2-BD59-A6C34878D82A}">
                    <a16:rowId xmlns:a16="http://schemas.microsoft.com/office/drawing/2014/main" val="10001"/>
                  </a:ext>
                </a:extLst>
              </a:tr>
              <a:tr h="818396">
                <a:tc>
                  <a:txBody>
                    <a:bodyPr/>
                    <a:lstStyle/>
                    <a:p>
                      <a:r>
                        <a:rPr lang="en-IN" sz="2400" dirty="0"/>
                        <a:t>T. Arif, A. Javed, M. Alhameed, F. Jeribi, and A. Tahir</a:t>
                      </a:r>
                    </a:p>
                  </a:txBody>
                  <a:tcPr/>
                </a:tc>
                <a:tc>
                  <a:txBody>
                    <a:bodyPr/>
                    <a:lstStyle/>
                    <a:p>
                      <a:r>
                        <a:rPr lang="en-IN" sz="2400"/>
                        <a:t>Voice Spoofing Countermeasure for Logical Access Attacks Detection</a:t>
                      </a:r>
                    </a:p>
                  </a:txBody>
                  <a:tcPr/>
                </a:tc>
                <a:tc>
                  <a:txBody>
                    <a:bodyPr/>
                    <a:lstStyle/>
                    <a:p>
                      <a:pPr algn="ctr"/>
                      <a:r>
                        <a:rPr lang="en-US" altLang="en-IN" sz="2400"/>
                        <a:t>2021</a:t>
                      </a:r>
                    </a:p>
                  </a:txBody>
                  <a:tcPr/>
                </a:tc>
                <a:tc>
                  <a:txBody>
                    <a:bodyPr/>
                    <a:lstStyle/>
                    <a:p>
                      <a:r>
                        <a:rPr lang="en-IN" sz="2400" dirty="0"/>
                        <a:t>Introduction of a voice spoofing countermeasure to detect logical access attacks, employing techniques such as feature extraction, speech synthesis, and cepstral analysis.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A39DA-2AAB-4C4C-91D3-32AD6E02C748}"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10919446"/>
              </p:ext>
            </p:extLst>
          </p:nvPr>
        </p:nvGraphicFramePr>
        <p:xfrm>
          <a:off x="720436" y="809336"/>
          <a:ext cx="16957965" cy="8046720"/>
        </p:xfrm>
        <a:graphic>
          <a:graphicData uri="http://schemas.openxmlformats.org/drawingml/2006/table">
            <a:tbl>
              <a:tblPr firstRow="1" bandRow="1">
                <a:tableStyleId>{5C22544A-7EE6-4342-B048-85BDC9FD1C3A}</a:tableStyleId>
              </a:tblPr>
              <a:tblGrid>
                <a:gridCol w="1253837">
                  <a:extLst>
                    <a:ext uri="{9D8B030D-6E8A-4147-A177-3AD203B41FA5}">
                      <a16:colId xmlns:a16="http://schemas.microsoft.com/office/drawing/2014/main" val="20000"/>
                    </a:ext>
                  </a:extLst>
                </a:gridCol>
                <a:gridCol w="5529349">
                  <a:extLst>
                    <a:ext uri="{9D8B030D-6E8A-4147-A177-3AD203B41FA5}">
                      <a16:colId xmlns:a16="http://schemas.microsoft.com/office/drawing/2014/main" val="20001"/>
                    </a:ext>
                  </a:extLst>
                </a:gridCol>
                <a:gridCol w="3391593">
                  <a:extLst>
                    <a:ext uri="{9D8B030D-6E8A-4147-A177-3AD203B41FA5}">
                      <a16:colId xmlns:a16="http://schemas.microsoft.com/office/drawing/2014/main" val="20002"/>
                    </a:ext>
                  </a:extLst>
                </a:gridCol>
                <a:gridCol w="2029215">
                  <a:extLst>
                    <a:ext uri="{9D8B030D-6E8A-4147-A177-3AD203B41FA5}">
                      <a16:colId xmlns:a16="http://schemas.microsoft.com/office/drawing/2014/main" val="20003"/>
                    </a:ext>
                  </a:extLst>
                </a:gridCol>
                <a:gridCol w="4753971">
                  <a:extLst>
                    <a:ext uri="{9D8B030D-6E8A-4147-A177-3AD203B41FA5}">
                      <a16:colId xmlns:a16="http://schemas.microsoft.com/office/drawing/2014/main" val="20004"/>
                    </a:ext>
                  </a:extLst>
                </a:gridCol>
              </a:tblGrid>
              <a:tr h="818396">
                <a:tc>
                  <a:txBody>
                    <a:bodyPr/>
                    <a:lstStyle/>
                    <a:p>
                      <a:r>
                        <a:rPr lang="en-US" sz="2400" dirty="0" smtClean="0"/>
                        <a:t>3</a:t>
                      </a:r>
                      <a:endParaRPr lang="en-IN" sz="2400" dirty="0"/>
                    </a:p>
                  </a:txBody>
                  <a:tcPr/>
                </a:tc>
                <a:tc>
                  <a:txBody>
                    <a:bodyPr/>
                    <a:lstStyle/>
                    <a:p>
                      <a:r>
                        <a:rPr lang="en-IN" sz="2400" dirty="0"/>
                        <a:t>I. Butun and P. Österberg</a:t>
                      </a:r>
                    </a:p>
                  </a:txBody>
                  <a:tcPr/>
                </a:tc>
                <a:tc>
                  <a:txBody>
                    <a:bodyPr/>
                    <a:lstStyle/>
                    <a:p>
                      <a:r>
                        <a:rPr lang="en-IN" sz="2400" dirty="0"/>
                        <a:t>A Review of Distributed Access Control for Blockchain Systems Towards Securing the Internet of Things</a:t>
                      </a:r>
                    </a:p>
                  </a:txBody>
                  <a:tcPr/>
                </a:tc>
                <a:tc>
                  <a:txBody>
                    <a:bodyPr/>
                    <a:lstStyle/>
                    <a:p>
                      <a:r>
                        <a:rPr lang="en-US" altLang="en-IN" sz="2400" dirty="0"/>
                        <a:t>2021</a:t>
                      </a:r>
                    </a:p>
                  </a:txBody>
                  <a:tcPr/>
                </a:tc>
                <a:tc>
                  <a:txBody>
                    <a:bodyPr/>
                    <a:lstStyle/>
                    <a:p>
                      <a:r>
                        <a:rPr lang="en-US" sz="2400" b="0" i="0" kern="1200" dirty="0" smtClean="0">
                          <a:solidFill>
                            <a:schemeClr val="lt1"/>
                          </a:solidFill>
                          <a:effectLst/>
                          <a:latin typeface="+mn-lt"/>
                          <a:ea typeface="+mn-ea"/>
                          <a:cs typeface="+mn-cs"/>
                        </a:rPr>
                        <a:t>Review of distributed access control mechanisms in </a:t>
                      </a:r>
                      <a:r>
                        <a:rPr lang="en-US" sz="2400" b="0" i="0" kern="1200" dirty="0" err="1" smtClean="0">
                          <a:solidFill>
                            <a:schemeClr val="lt1"/>
                          </a:solidFill>
                          <a:effectLst/>
                          <a:latin typeface="+mn-lt"/>
                          <a:ea typeface="+mn-ea"/>
                          <a:cs typeface="+mn-cs"/>
                        </a:rPr>
                        <a:t>blockchain</a:t>
                      </a:r>
                      <a:r>
                        <a:rPr lang="en-US" sz="2400" b="0" i="0" kern="1200" dirty="0" smtClean="0">
                          <a:solidFill>
                            <a:schemeClr val="lt1"/>
                          </a:solidFill>
                          <a:effectLst/>
                          <a:latin typeface="+mn-lt"/>
                          <a:ea typeface="+mn-ea"/>
                          <a:cs typeface="+mn-cs"/>
                        </a:rPr>
                        <a:t> systems for IoT security, covering </a:t>
                      </a:r>
                      <a:r>
                        <a:rPr lang="en-US" sz="2400" b="0" i="0" kern="1200" dirty="0" err="1" smtClean="0">
                          <a:solidFill>
                            <a:schemeClr val="lt1"/>
                          </a:solidFill>
                          <a:effectLst/>
                          <a:latin typeface="+mn-lt"/>
                          <a:ea typeface="+mn-ea"/>
                          <a:cs typeface="+mn-cs"/>
                        </a:rPr>
                        <a:t>blockchain</a:t>
                      </a:r>
                      <a:r>
                        <a:rPr lang="en-US" sz="2400" b="0" i="0" kern="1200" dirty="0" smtClean="0">
                          <a:solidFill>
                            <a:schemeClr val="lt1"/>
                          </a:solidFill>
                          <a:effectLst/>
                          <a:latin typeface="+mn-lt"/>
                          <a:ea typeface="+mn-ea"/>
                          <a:cs typeface="+mn-cs"/>
                        </a:rPr>
                        <a:t> technology, access control, peer-to-peer computing, and security protocols.</a:t>
                      </a:r>
                      <a:endParaRPr lang="en-US" altLang="en-IN" sz="2400" dirty="0"/>
                    </a:p>
                  </a:txBody>
                  <a:tcPr/>
                </a:tc>
                <a:extLst>
                  <a:ext uri="{0D108BD9-81ED-4DB2-BD59-A6C34878D82A}">
                    <a16:rowId xmlns:a16="http://schemas.microsoft.com/office/drawing/2014/main" val="10000"/>
                  </a:ext>
                </a:extLst>
              </a:tr>
              <a:tr h="818396">
                <a:tc>
                  <a:txBody>
                    <a:bodyPr/>
                    <a:lstStyle/>
                    <a:p>
                      <a:r>
                        <a:rPr lang="en-US" sz="2400" dirty="0" smtClean="0"/>
                        <a:t>4</a:t>
                      </a:r>
                      <a:endParaRPr lang="en-IN" sz="2400" dirty="0"/>
                    </a:p>
                  </a:txBody>
                  <a:tcPr/>
                </a:tc>
                <a:tc>
                  <a:txBody>
                    <a:bodyPr/>
                    <a:lstStyle/>
                    <a:p>
                      <a:pPr>
                        <a:buNone/>
                      </a:pPr>
                      <a:r>
                        <a:rPr lang="en-IN" sz="2400" dirty="0"/>
                        <a:t>M. Pourvahab and G. Ekbatanifard</a:t>
                      </a:r>
                    </a:p>
                  </a:txBody>
                  <a:tcPr/>
                </a:tc>
                <a:tc>
                  <a:txBody>
                    <a:bodyPr/>
                    <a:lstStyle/>
                    <a:p>
                      <a:pPr>
                        <a:buNone/>
                      </a:pPr>
                      <a:r>
                        <a:rPr lang="en-IN" sz="2400" dirty="0"/>
                        <a:t>An Efficient Forensics Architecture in Software-Defined Networking-IoT Using Blockchain Technology</a:t>
                      </a:r>
                    </a:p>
                  </a:txBody>
                  <a:tcPr/>
                </a:tc>
                <a:tc>
                  <a:txBody>
                    <a:bodyPr/>
                    <a:lstStyle/>
                    <a:p>
                      <a:pPr>
                        <a:buNone/>
                      </a:pPr>
                      <a:r>
                        <a:rPr lang="en-US" altLang="en-IN" sz="2400" dirty="0"/>
                        <a:t>2019</a:t>
                      </a:r>
                    </a:p>
                  </a:txBody>
                  <a:tcPr/>
                </a:tc>
                <a:tc>
                  <a:txBody>
                    <a:bodyPr/>
                    <a:lstStyle/>
                    <a:p>
                      <a:pPr>
                        <a:buNone/>
                      </a:pPr>
                      <a:r>
                        <a:rPr lang="en-US" sz="2400" b="0" i="0" kern="1200" dirty="0" smtClean="0">
                          <a:solidFill>
                            <a:schemeClr val="dk1"/>
                          </a:solidFill>
                          <a:effectLst/>
                          <a:latin typeface="+mn-lt"/>
                          <a:ea typeface="+mn-ea"/>
                          <a:cs typeface="+mn-cs"/>
                        </a:rPr>
                        <a:t>Efficient forensics architecture for SDN-IoT using </a:t>
                      </a:r>
                      <a:r>
                        <a:rPr lang="en-US" sz="2400" b="0" i="0" kern="1200" dirty="0" err="1" smtClean="0">
                          <a:solidFill>
                            <a:schemeClr val="dk1"/>
                          </a:solidFill>
                          <a:effectLst/>
                          <a:latin typeface="+mn-lt"/>
                          <a:ea typeface="+mn-ea"/>
                          <a:cs typeface="+mn-cs"/>
                        </a:rPr>
                        <a:t>blockchain</a:t>
                      </a:r>
                      <a:r>
                        <a:rPr lang="en-US" sz="2400" b="0" i="0" kern="1200" dirty="0" smtClean="0">
                          <a:solidFill>
                            <a:schemeClr val="dk1"/>
                          </a:solidFill>
                          <a:effectLst/>
                          <a:latin typeface="+mn-lt"/>
                          <a:ea typeface="+mn-ea"/>
                          <a:cs typeface="+mn-cs"/>
                        </a:rPr>
                        <a:t> to enhance IoT security through tamper-proof event logging.</a:t>
                      </a:r>
                      <a:endParaRPr lang="en-US" altLang="en-IN" sz="2400" dirty="0"/>
                    </a:p>
                  </a:txBody>
                  <a:tcPr/>
                </a:tc>
                <a:extLst>
                  <a:ext uri="{0D108BD9-81ED-4DB2-BD59-A6C34878D82A}">
                    <a16:rowId xmlns:a16="http://schemas.microsoft.com/office/drawing/2014/main" val="10001"/>
                  </a:ext>
                </a:extLst>
              </a:tr>
              <a:tr h="818396">
                <a:tc>
                  <a:txBody>
                    <a:bodyPr/>
                    <a:lstStyle/>
                    <a:p>
                      <a:r>
                        <a:rPr lang="en-US" sz="2400" dirty="0" smtClean="0"/>
                        <a:t>5</a:t>
                      </a:r>
                      <a:endParaRPr lang="en-IN" sz="2400" dirty="0"/>
                    </a:p>
                  </a:txBody>
                  <a:tcPr/>
                </a:tc>
                <a:tc>
                  <a:txBody>
                    <a:bodyPr/>
                    <a:lstStyle/>
                    <a:p>
                      <a:r>
                        <a:rPr lang="pt-BR" sz="2400" dirty="0" smtClean="0"/>
                        <a:t>P. R. Pinheiro et al.</a:t>
                      </a:r>
                      <a:endParaRPr lang="en-IN" sz="2400" dirty="0"/>
                    </a:p>
                  </a:txBody>
                  <a:tcPr/>
                </a:tc>
                <a:tc>
                  <a:txBody>
                    <a:bodyPr/>
                    <a:lstStyle/>
                    <a:p>
                      <a:r>
                        <a:rPr lang="en-US" sz="2400" b="0" i="0" kern="1200" dirty="0" smtClean="0">
                          <a:solidFill>
                            <a:schemeClr val="dk1"/>
                          </a:solidFill>
                          <a:effectLst/>
                          <a:latin typeface="+mn-lt"/>
                          <a:ea typeface="+mn-ea"/>
                          <a:cs typeface="+mn-cs"/>
                        </a:rPr>
                        <a:t>Integration of the Mobile Robot and Internet of Things to Monitor Older People</a:t>
                      </a:r>
                      <a:endParaRPr lang="en-IN" sz="2400" dirty="0"/>
                    </a:p>
                  </a:txBody>
                  <a:tcPr/>
                </a:tc>
                <a:tc>
                  <a:txBody>
                    <a:bodyPr/>
                    <a:lstStyle/>
                    <a:p>
                      <a:r>
                        <a:rPr lang="en-US" sz="2400" dirty="0" smtClean="0"/>
                        <a:t>2019</a:t>
                      </a:r>
                      <a:endParaRPr lang="en-IN" sz="2400" dirty="0"/>
                    </a:p>
                  </a:txBody>
                  <a:tcPr/>
                </a:tc>
                <a:tc>
                  <a:txBody>
                    <a:bodyPr/>
                    <a:lstStyle/>
                    <a:p>
                      <a:r>
                        <a:rPr lang="en-US" sz="2400" dirty="0" smtClean="0"/>
                        <a:t>Integration of mobile robots and IoT for monitoring older people, focusing on senior citizens, robot sensing systems, and IoT algorithms.</a:t>
                      </a:r>
                      <a:endParaRPr lang="en-IN" sz="2400" dirty="0"/>
                    </a:p>
                  </a:txBody>
                  <a:tcPr/>
                </a:tc>
                <a:extLst>
                  <a:ext uri="{0D108BD9-81ED-4DB2-BD59-A6C34878D82A}">
                    <a16:rowId xmlns:a16="http://schemas.microsoft.com/office/drawing/2014/main" val="10002"/>
                  </a:ext>
                </a:extLst>
              </a:tr>
              <a:tr h="818396">
                <a:tc>
                  <a:txBody>
                    <a:bodyPr/>
                    <a:lstStyle/>
                    <a:p>
                      <a:r>
                        <a:rPr lang="en-US" sz="2400" dirty="0" smtClean="0"/>
                        <a:t>6</a:t>
                      </a:r>
                      <a:endParaRPr lang="en-IN" sz="2400" dirty="0"/>
                    </a:p>
                  </a:txBody>
                  <a:tcPr/>
                </a:tc>
                <a:tc>
                  <a:txBody>
                    <a:bodyPr/>
                    <a:lstStyle/>
                    <a:p>
                      <a:r>
                        <a:rPr lang="en-IN" sz="2400" dirty="0" smtClean="0"/>
                        <a:t>A. Al-</a:t>
                      </a:r>
                      <a:r>
                        <a:rPr lang="en-IN" sz="2400" dirty="0" err="1" smtClean="0"/>
                        <a:t>Nasheri</a:t>
                      </a:r>
                      <a:r>
                        <a:rPr lang="en-IN" sz="2400" dirty="0" smtClean="0"/>
                        <a:t> et al.</a:t>
                      </a:r>
                      <a:endParaRPr lang="en-IN" sz="2400" dirty="0"/>
                    </a:p>
                  </a:txBody>
                  <a:tcPr/>
                </a:tc>
                <a:tc>
                  <a:txBody>
                    <a:bodyPr/>
                    <a:lstStyle/>
                    <a:p>
                      <a:r>
                        <a:rPr lang="en-US" sz="2400" b="0" i="0" kern="1200" dirty="0" smtClean="0">
                          <a:solidFill>
                            <a:schemeClr val="dk1"/>
                          </a:solidFill>
                          <a:effectLst/>
                          <a:latin typeface="+mn-lt"/>
                          <a:ea typeface="+mn-ea"/>
                          <a:cs typeface="+mn-cs"/>
                        </a:rPr>
                        <a:t>Voice Pathology Detection and Classification Using Auto-Correlation and Entropy Features in Different Frequency Regions</a:t>
                      </a:r>
                      <a:endParaRPr lang="en-IN" sz="2400" dirty="0"/>
                    </a:p>
                  </a:txBody>
                  <a:tcPr/>
                </a:tc>
                <a:tc>
                  <a:txBody>
                    <a:bodyPr/>
                    <a:lstStyle/>
                    <a:p>
                      <a:r>
                        <a:rPr lang="en-US" sz="2400" dirty="0" smtClean="0"/>
                        <a:t>2019</a:t>
                      </a:r>
                      <a:endParaRPr lang="en-IN" sz="2400" dirty="0"/>
                    </a:p>
                  </a:txBody>
                  <a:tcPr/>
                </a:tc>
                <a:tc>
                  <a:txBody>
                    <a:bodyPr/>
                    <a:lstStyle/>
                    <a:p>
                      <a:r>
                        <a:rPr lang="en-US" sz="2400" dirty="0" smtClean="0"/>
                        <a:t>Method for voice pathology detection and classification using auto-correlation and entropy features across different frequency regions.</a:t>
                      </a:r>
                      <a:endParaRPr lang="en-IN" sz="2400"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82F8EE-BCB8-4FEF-84D4-4C40D10B5905}"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smtClean="0"/>
              <a:t>DEPARTMENT OF COMPUTER SCIENCE &amp; ENGINEERING   / Voice Control - Home Automation</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59846791"/>
              </p:ext>
            </p:extLst>
          </p:nvPr>
        </p:nvGraphicFramePr>
        <p:xfrm>
          <a:off x="720436" y="809335"/>
          <a:ext cx="16957965" cy="3883819"/>
        </p:xfrm>
        <a:graphic>
          <a:graphicData uri="http://schemas.openxmlformats.org/drawingml/2006/table">
            <a:tbl>
              <a:tblPr firstRow="1" bandRow="1">
                <a:tableStyleId>{5C22544A-7EE6-4342-B048-85BDC9FD1C3A}</a:tableStyleId>
              </a:tblPr>
              <a:tblGrid>
                <a:gridCol w="1253837">
                  <a:extLst>
                    <a:ext uri="{9D8B030D-6E8A-4147-A177-3AD203B41FA5}">
                      <a16:colId xmlns:a16="http://schemas.microsoft.com/office/drawing/2014/main" val="20000"/>
                    </a:ext>
                  </a:extLst>
                </a:gridCol>
                <a:gridCol w="5529349">
                  <a:extLst>
                    <a:ext uri="{9D8B030D-6E8A-4147-A177-3AD203B41FA5}">
                      <a16:colId xmlns:a16="http://schemas.microsoft.com/office/drawing/2014/main" val="20001"/>
                    </a:ext>
                  </a:extLst>
                </a:gridCol>
                <a:gridCol w="3391593">
                  <a:extLst>
                    <a:ext uri="{9D8B030D-6E8A-4147-A177-3AD203B41FA5}">
                      <a16:colId xmlns:a16="http://schemas.microsoft.com/office/drawing/2014/main" val="20002"/>
                    </a:ext>
                  </a:extLst>
                </a:gridCol>
                <a:gridCol w="2029215">
                  <a:extLst>
                    <a:ext uri="{9D8B030D-6E8A-4147-A177-3AD203B41FA5}">
                      <a16:colId xmlns:a16="http://schemas.microsoft.com/office/drawing/2014/main" val="20003"/>
                    </a:ext>
                  </a:extLst>
                </a:gridCol>
                <a:gridCol w="4753971">
                  <a:extLst>
                    <a:ext uri="{9D8B030D-6E8A-4147-A177-3AD203B41FA5}">
                      <a16:colId xmlns:a16="http://schemas.microsoft.com/office/drawing/2014/main" val="20004"/>
                    </a:ext>
                  </a:extLst>
                </a:gridCol>
              </a:tblGrid>
              <a:tr h="1597819">
                <a:tc>
                  <a:txBody>
                    <a:bodyPr/>
                    <a:lstStyle/>
                    <a:p>
                      <a:r>
                        <a:rPr lang="en-US" sz="2400" smtClean="0"/>
                        <a:t>7</a:t>
                      </a:r>
                      <a:endParaRPr lang="en-IN" sz="2400" dirty="0"/>
                    </a:p>
                  </a:txBody>
                  <a:tcPr/>
                </a:tc>
                <a:tc>
                  <a:txBody>
                    <a:bodyPr/>
                    <a:lstStyle/>
                    <a:p>
                      <a:r>
                        <a:rPr lang="en-IN" sz="2400" smtClean="0"/>
                        <a:t>A. Sehgal and N. Kehtarnavaz</a:t>
                      </a:r>
                      <a:endParaRPr lang="en-IN" sz="2400" dirty="0"/>
                    </a:p>
                  </a:txBody>
                  <a:tcPr/>
                </a:tc>
                <a:tc>
                  <a:txBody>
                    <a:bodyPr/>
                    <a:lstStyle/>
                    <a:p>
                      <a:r>
                        <a:rPr lang="en-US" sz="2400" dirty="0" smtClean="0"/>
                        <a:t>A Convolutional Neural Network Smartphone App for Real-Time Voice Activity Detection</a:t>
                      </a:r>
                      <a:endParaRPr lang="en-IN" sz="2400" dirty="0"/>
                    </a:p>
                  </a:txBody>
                  <a:tcPr/>
                </a:tc>
                <a:tc>
                  <a:txBody>
                    <a:bodyPr/>
                    <a:lstStyle/>
                    <a:p>
                      <a:r>
                        <a:rPr lang="en-US" altLang="en-IN" sz="2400" dirty="0" smtClean="0"/>
                        <a:t>2018</a:t>
                      </a:r>
                      <a:endParaRPr lang="en-US" altLang="en-IN" sz="2400" dirty="0"/>
                    </a:p>
                  </a:txBody>
                  <a:tcPr/>
                </a:tc>
                <a:tc>
                  <a:txBody>
                    <a:bodyPr/>
                    <a:lstStyle/>
                    <a:p>
                      <a:r>
                        <a:rPr lang="en-US" altLang="en-IN" sz="2400" dirty="0" smtClean="0"/>
                        <a:t>Introduction of a convolutional neural network-based smartphone app for real-time voice activity detection.</a:t>
                      </a:r>
                      <a:endParaRPr lang="en-US" altLang="en-IN" sz="2400" dirty="0"/>
                    </a:p>
                  </a:txBody>
                  <a:tcPr/>
                </a:tc>
                <a:extLst>
                  <a:ext uri="{0D108BD9-81ED-4DB2-BD59-A6C34878D82A}">
                    <a16:rowId xmlns:a16="http://schemas.microsoft.com/office/drawing/2014/main" val="10000"/>
                  </a:ext>
                </a:extLst>
              </a:tr>
              <a:tr h="1973776">
                <a:tc>
                  <a:txBody>
                    <a:bodyPr/>
                    <a:lstStyle/>
                    <a:p>
                      <a:r>
                        <a:rPr lang="en-US" sz="2400" smtClean="0"/>
                        <a:t>8</a:t>
                      </a:r>
                      <a:endParaRPr lang="en-IN" sz="2400" dirty="0"/>
                    </a:p>
                  </a:txBody>
                  <a:tcPr/>
                </a:tc>
                <a:tc>
                  <a:txBody>
                    <a:bodyPr/>
                    <a:lstStyle/>
                    <a:p>
                      <a:pPr>
                        <a:buNone/>
                      </a:pPr>
                      <a:r>
                        <a:rPr lang="en-IN" sz="2400" dirty="0" smtClean="0"/>
                        <a:t>J. </a:t>
                      </a:r>
                      <a:r>
                        <a:rPr lang="en-IN" sz="2400" dirty="0" err="1" smtClean="0"/>
                        <a:t>Mabrouki</a:t>
                      </a:r>
                      <a:r>
                        <a:rPr lang="en-IN" sz="2400" dirty="0" smtClean="0"/>
                        <a:t>, M. </a:t>
                      </a:r>
                      <a:r>
                        <a:rPr lang="en-IN" sz="2400" dirty="0" err="1" smtClean="0"/>
                        <a:t>Azrour</a:t>
                      </a:r>
                      <a:r>
                        <a:rPr lang="en-IN" sz="2400" dirty="0" smtClean="0"/>
                        <a:t>, D. </a:t>
                      </a:r>
                      <a:r>
                        <a:rPr lang="en-IN" sz="2400" dirty="0" err="1" smtClean="0"/>
                        <a:t>Dhiba</a:t>
                      </a:r>
                      <a:r>
                        <a:rPr lang="en-IN" sz="2400" dirty="0" smtClean="0"/>
                        <a:t>, Y. </a:t>
                      </a:r>
                      <a:r>
                        <a:rPr lang="en-IN" sz="2400" dirty="0" err="1" smtClean="0"/>
                        <a:t>Farhaoui</a:t>
                      </a:r>
                      <a:r>
                        <a:rPr lang="en-IN" sz="2400" dirty="0" smtClean="0"/>
                        <a:t>, and S. E. </a:t>
                      </a:r>
                      <a:r>
                        <a:rPr lang="en-IN" sz="2400" dirty="0" err="1" smtClean="0"/>
                        <a:t>Hajjaji</a:t>
                      </a:r>
                      <a:endParaRPr lang="en-IN" sz="2400" dirty="0"/>
                    </a:p>
                  </a:txBody>
                  <a:tcPr/>
                </a:tc>
                <a:tc>
                  <a:txBody>
                    <a:bodyPr/>
                    <a:lstStyle/>
                    <a:p>
                      <a:pPr>
                        <a:buNone/>
                      </a:pPr>
                      <a:r>
                        <a:rPr lang="en-US" sz="2400" dirty="0" smtClean="0"/>
                        <a:t> IoT-based data logger for weather monitoring using Arduino-based wireless sensor networks with remote graphical application and alerts</a:t>
                      </a:r>
                      <a:endParaRPr lang="en-IN" sz="2400" dirty="0"/>
                    </a:p>
                  </a:txBody>
                  <a:tcPr/>
                </a:tc>
                <a:tc>
                  <a:txBody>
                    <a:bodyPr/>
                    <a:lstStyle/>
                    <a:p>
                      <a:pPr>
                        <a:buNone/>
                      </a:pPr>
                      <a:r>
                        <a:rPr lang="en-US" altLang="en-IN" sz="2400" dirty="0" smtClean="0"/>
                        <a:t>2021</a:t>
                      </a:r>
                      <a:endParaRPr lang="en-US" altLang="en-IN" sz="2400" dirty="0"/>
                    </a:p>
                  </a:txBody>
                  <a:tcPr/>
                </a:tc>
                <a:tc>
                  <a:txBody>
                    <a:bodyPr/>
                    <a:lstStyle/>
                    <a:p>
                      <a:pPr>
                        <a:buNone/>
                      </a:pPr>
                      <a:r>
                        <a:rPr lang="en-US" altLang="en-IN" sz="2400" dirty="0" smtClean="0"/>
                        <a:t> IoT-based data logger system for weather monitoring using Arduino-based wireless sensor networks with remote graphical applications and alerts.</a:t>
                      </a:r>
                      <a:endParaRPr lang="en-US" altLang="en-IN" sz="24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724231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224</TotalTime>
  <Words>3385</Words>
  <Application>Microsoft Office PowerPoint</Application>
  <PresentationFormat>Custom</PresentationFormat>
  <Paragraphs>338</Paragraphs>
  <Slides>35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Wingdings</vt:lpstr>
      <vt:lpstr>Times New Roman</vt:lpstr>
      <vt:lpstr>Söhne</vt:lpstr>
      <vt:lpstr>Arial</vt:lpstr>
      <vt:lpstr>Calibri Light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rajarajachozhan vk</cp:lastModifiedBy>
  <cp:revision>48</cp:revision>
  <dcterms:created xsi:type="dcterms:W3CDTF">2024-04-12T11:56:45Z</dcterms:created>
  <dcterms:modified xsi:type="dcterms:W3CDTF">2024-04-18T07:11:25Z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B6ED9B7EF4064E06A959ADD44F089808_12</vt:lpwstr>
  </property>
  <property fmtid="{D5CDD505-2E9C-101B-9397-08002B2CF9AE}" pid="3" name="KSOProductBuildVer">
    <vt:lpwstr>1033-12.2.0.13489</vt:lpwstr>
  </property>
</Properties>
</file>